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1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0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r-Cyrl-RS" sz="1800" b="1" i="0" baseline="0">
                <a:effectLst/>
              </a:rPr>
              <a:t>Примљени и решени предмети</a:t>
            </a:r>
            <a:endParaRPr lang="sr-Cyrl-RS">
              <a:effectLst/>
            </a:endParaRPr>
          </a:p>
          <a:p>
            <a:pPr>
              <a:defRPr/>
            </a:pPr>
            <a:r>
              <a:rPr lang="sr-Cyrl-RS" sz="1800" b="1" i="0" baseline="0">
                <a:effectLst/>
              </a:rPr>
              <a:t>(захтев за заштиту права)</a:t>
            </a:r>
            <a:endParaRPr lang="sr-Cyrl-RS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Примљени ЗЗП</c:v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777777777777779E-3"/>
                  <c:y val="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676E-3"/>
                  <c:y val="0.14351851851851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Sheet1!$C$3:$E$3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Sheet1!$C$4:$E$4</c:f>
              <c:numCache>
                <c:formatCode>General</c:formatCode>
                <c:ptCount val="3"/>
                <c:pt idx="0">
                  <c:v>2162</c:v>
                </c:pt>
                <c:pt idx="1">
                  <c:v>2004</c:v>
                </c:pt>
                <c:pt idx="2">
                  <c:v>1171</c:v>
                </c:pt>
              </c:numCache>
            </c:numRef>
          </c:val>
        </c:ser>
        <c:ser>
          <c:idx val="1"/>
          <c:order val="1"/>
          <c:tx>
            <c:v>Решени ЗЗП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0925337632079971E-17"/>
                  <c:y val="0.15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6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185067526415994E-16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Sheet1!$C$3:$E$3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Sheet1!$C$18:$E$18</c:f>
              <c:numCache>
                <c:formatCode>General</c:formatCode>
                <c:ptCount val="3"/>
                <c:pt idx="0">
                  <c:v>2052</c:v>
                </c:pt>
                <c:pt idx="1">
                  <c:v>1910</c:v>
                </c:pt>
                <c:pt idx="2">
                  <c:v>1370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863744"/>
        <c:axId val="120886016"/>
        <c:axId val="0"/>
      </c:bar3DChart>
      <c:catAx>
        <c:axId val="12086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0886016"/>
        <c:crosses val="autoZero"/>
        <c:auto val="1"/>
        <c:lblAlgn val="ctr"/>
        <c:lblOffset val="100"/>
        <c:noMultiLvlLbl val="0"/>
      </c:catAx>
      <c:valAx>
        <c:axId val="120886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08637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 i="0" baseline="0"/>
            </a:pPr>
            <a:endParaRPr lang="sr-Latn-R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Sheet1!$G$7</c:f>
              <c:strCache>
                <c:ptCount val="1"/>
                <c:pt idx="0">
                  <c:v>2016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Sheet1!$H$4:$I$4</c:f>
              <c:strCache>
                <c:ptCount val="2"/>
                <c:pt idx="0">
                  <c:v>Одбијени захтеви</c:v>
                </c:pt>
                <c:pt idx="1">
                  <c:v>Усвојени захтеви и поништен поступак</c:v>
                </c:pt>
              </c:strCache>
            </c:strRef>
          </c:cat>
          <c:val>
            <c:numRef>
              <c:f>Sheet1!$H$7:$I$7</c:f>
              <c:numCache>
                <c:formatCode>0%</c:formatCode>
                <c:ptCount val="2"/>
                <c:pt idx="0">
                  <c:v>0.3</c:v>
                </c:pt>
                <c:pt idx="1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Sheet1!$G$6</c:f>
              <c:strCache>
                <c:ptCount val="1"/>
                <c:pt idx="0">
                  <c:v>2015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Sheet1!$H$4:$I$4</c:f>
              <c:strCache>
                <c:ptCount val="2"/>
                <c:pt idx="0">
                  <c:v>Одбијени захтеви</c:v>
                </c:pt>
                <c:pt idx="1">
                  <c:v>Усвојени захтеви и поништен поступак</c:v>
                </c:pt>
              </c:strCache>
            </c:strRef>
          </c:cat>
          <c:val>
            <c:numRef>
              <c:f>Sheet1!$H$6:$I$6</c:f>
              <c:numCache>
                <c:formatCode>0%</c:formatCode>
                <c:ptCount val="2"/>
                <c:pt idx="0">
                  <c:v>0.28999999999999998</c:v>
                </c:pt>
                <c:pt idx="1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Sheet1!$G$5</c:f>
              <c:strCache>
                <c:ptCount val="1"/>
                <c:pt idx="0">
                  <c:v>2014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Sheet1!$H$4:$I$4</c:f>
              <c:strCache>
                <c:ptCount val="2"/>
                <c:pt idx="0">
                  <c:v>Одбијени захтеви</c:v>
                </c:pt>
                <c:pt idx="1">
                  <c:v>Усвојени захтеви и поништен поступак</c:v>
                </c:pt>
              </c:strCache>
            </c:strRef>
          </c:cat>
          <c:val>
            <c:numRef>
              <c:f>Sheet1!$H$5:$I$5</c:f>
              <c:numCache>
                <c:formatCode>0%</c:formatCode>
                <c:ptCount val="2"/>
                <c:pt idx="0">
                  <c:v>0.25</c:v>
                </c:pt>
                <c:pt idx="1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sr-Latn-R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r-Cyrl-RS" sz="1800" dirty="0"/>
              <a:t>Просечан број дана одлучивања</a:t>
            </a:r>
          </a:p>
          <a:p>
            <a:pPr>
              <a:defRPr/>
            </a:pPr>
            <a:r>
              <a:rPr lang="sr-Cyrl-RS" sz="1800" dirty="0"/>
              <a:t>(од</a:t>
            </a:r>
            <a:r>
              <a:rPr lang="sr-Cyrl-RS" sz="1800" baseline="0" dirty="0"/>
              <a:t> пријема комплетне документације)</a:t>
            </a:r>
            <a:endParaRPr lang="sr-Cyrl-RS" sz="18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Просечан број дана одлучивања</c:v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0.11111111111111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676E-3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Sheet3!$C$11:$E$11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Sheet3!$C$12:$E$12</c:f>
              <c:numCache>
                <c:formatCode>General</c:formatCode>
                <c:ptCount val="3"/>
                <c:pt idx="0">
                  <c:v>25.94</c:v>
                </c:pt>
                <c:pt idx="1">
                  <c:v>49.9</c:v>
                </c:pt>
                <c:pt idx="2">
                  <c:v>58.94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229120"/>
        <c:axId val="146230656"/>
        <c:axId val="0"/>
      </c:bar3DChart>
      <c:catAx>
        <c:axId val="14622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6230656"/>
        <c:crosses val="autoZero"/>
        <c:auto val="1"/>
        <c:lblAlgn val="ctr"/>
        <c:lblOffset val="100"/>
        <c:noMultiLvlLbl val="0"/>
      </c:catAx>
      <c:valAx>
        <c:axId val="146230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2291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 i="0" baseline="0"/>
            </a:pPr>
            <a:endParaRPr lang="sr-Latn-R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Просечан број дана одлучивања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sr-Cyrl-RS" sz="1800" b="1" i="0" baseline="0">
                <a:effectLst/>
              </a:rPr>
              <a:t>(од пријема комплетне документације)</a:t>
            </a:r>
            <a:endParaRPr lang="sr-Cyrl-RS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Просечан број дана одлучивања</c:v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"/>
                  <c:y val="0.11378002528445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569068800104535E-17"/>
                  <c:y val="0.105351875263379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155410312273058E-3"/>
                  <c:y val="0.11378002528445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1799410029498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Sheet3!$C$5:$F$5</c:f>
              <c:strCache>
                <c:ptCount val="4"/>
                <c:pt idx="0">
                  <c:v>Први квартал 2016.године</c:v>
                </c:pt>
                <c:pt idx="1">
                  <c:v>Други квартал 2016.године</c:v>
                </c:pt>
                <c:pt idx="2">
                  <c:v>Трећи квартал 2016.године</c:v>
                </c:pt>
                <c:pt idx="3">
                  <c:v>Четврти квартал 2016.године</c:v>
                </c:pt>
              </c:strCache>
            </c:strRef>
          </c:cat>
          <c:val>
            <c:numRef>
              <c:f>Sheet3!$C$6:$F$6</c:f>
              <c:numCache>
                <c:formatCode>General</c:formatCode>
                <c:ptCount val="4"/>
                <c:pt idx="0">
                  <c:v>74.28</c:v>
                </c:pt>
                <c:pt idx="1">
                  <c:v>56.3</c:v>
                </c:pt>
                <c:pt idx="2">
                  <c:v>51.62</c:v>
                </c:pt>
                <c:pt idx="3">
                  <c:v>51.12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705792"/>
        <c:axId val="146711680"/>
        <c:axId val="0"/>
      </c:bar3DChart>
      <c:catAx>
        <c:axId val="1467057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6711680"/>
        <c:crosses val="autoZero"/>
        <c:auto val="1"/>
        <c:lblAlgn val="ctr"/>
        <c:lblOffset val="100"/>
        <c:noMultiLvlLbl val="0"/>
      </c:catAx>
      <c:valAx>
        <c:axId val="146711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705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 i="0" baseline="0"/>
            </a:pPr>
            <a:endParaRPr lang="sr-Latn-R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Cyrl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Sheet3!$B$15</c:f>
              <c:strCache>
                <c:ptCount val="1"/>
                <c:pt idx="0">
                  <c:v>Просечан број дана одлучивања(од пријема комплетне документације)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 i="0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Sheet3!$C$17:$D$17</c:f>
              <c:strCache>
                <c:ptCount val="2"/>
                <c:pt idx="0">
                  <c:v>1.1.2017-23.6.2017</c:v>
                </c:pt>
                <c:pt idx="1">
                  <c:v>Примљени 1.1.2017-23.6.2017</c:v>
                </c:pt>
              </c:strCache>
            </c:strRef>
          </c:cat>
          <c:val>
            <c:numRef>
              <c:f>Sheet3!$C$18:$D$18</c:f>
              <c:numCache>
                <c:formatCode>General</c:formatCode>
                <c:ptCount val="2"/>
                <c:pt idx="0">
                  <c:v>35.18</c:v>
                </c:pt>
                <c:pt idx="1">
                  <c:v>27.49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 sz="1200" b="1" i="0" baseline="0"/>
          </a:pPr>
          <a:endParaRPr lang="sr-Latn-R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56D87-4FA3-422F-ADAD-C08462A3A65E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C258-216A-4C5F-AED2-CBC8C369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9784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5854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1259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2538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8033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0302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765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6587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3304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892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0452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99D7-3699-42AD-844F-E6F9850953DC}" type="datetimeFigureOut">
              <a:rPr lang="sr-Cyrl-RS" smtClean="0"/>
              <a:t>7.7.2017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A1F46-3D9E-4D26-BC33-045125858B27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7671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3200" b="1" dirty="0" smtClean="0"/>
              <a:t>Заштита Права у Поступцима Јавних Набавки</a:t>
            </a:r>
            <a:br>
              <a:rPr lang="sr-Cyrl-RS" sz="3200" b="1" dirty="0" smtClean="0"/>
            </a:br>
            <a:r>
              <a:rPr lang="sr-Cyrl-RS" sz="3200" dirty="0" smtClean="0"/>
              <a:t> - Могућности за даље унапређење -</a:t>
            </a:r>
            <a:endParaRPr lang="sr-Cyrl-R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b="1" u="sng" dirty="0" smtClean="0">
                <a:solidFill>
                  <a:schemeClr val="tx1"/>
                </a:solidFill>
              </a:rPr>
              <a:t>ХАНА ХУКИЋ</a:t>
            </a:r>
            <a:endParaRPr lang="sr-Cyrl-RS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0" y="0"/>
            <a:ext cx="91440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69789"/>
              </p:ext>
            </p:extLst>
          </p:nvPr>
        </p:nvGraphicFramePr>
        <p:xfrm>
          <a:off x="1449073" y="1916832"/>
          <a:ext cx="6242495" cy="4392488"/>
        </p:xfrm>
        <a:graphic>
          <a:graphicData uri="http://schemas.openxmlformats.org/drawingml/2006/table">
            <a:tbl>
              <a:tblPr/>
              <a:tblGrid>
                <a:gridCol w="3656319"/>
                <a:gridCol w="1293088"/>
                <a:gridCol w="1293088"/>
              </a:tblGrid>
              <a:tr h="485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Решени предмети</a:t>
                      </a:r>
                      <a:b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(Захтев за заштиту права)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97169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</a:t>
                      </a:r>
                      <a:r>
                        <a:rPr lang="sr-Latn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одлуке </a:t>
                      </a:r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После одлуке 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целини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Делимично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Обустављен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Одбачено изјашњење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Враћено наручиоцу на поступање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на други начин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Усваја се као основан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одлуком наручиоца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УКУПНО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Проценат у односу на укупан број предмета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97753"/>
              </p:ext>
            </p:extLst>
          </p:nvPr>
        </p:nvGraphicFramePr>
        <p:xfrm>
          <a:off x="395536" y="2060848"/>
          <a:ext cx="2808312" cy="1512168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6104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Година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Одбијени захтеви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Усвојени захтеви и поништен поступак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07811"/>
              </p:ext>
            </p:extLst>
          </p:nvPr>
        </p:nvGraphicFramePr>
        <p:xfrm>
          <a:off x="179512" y="3861048"/>
          <a:ext cx="40324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931728"/>
              </p:ext>
            </p:extLst>
          </p:nvPr>
        </p:nvGraphicFramePr>
        <p:xfrm>
          <a:off x="5004048" y="1628775"/>
          <a:ext cx="3942184" cy="245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716819"/>
              </p:ext>
            </p:extLst>
          </p:nvPr>
        </p:nvGraphicFramePr>
        <p:xfrm>
          <a:off x="5148064" y="4149080"/>
          <a:ext cx="3942184" cy="269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45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514659"/>
              </p:ext>
            </p:extLst>
          </p:nvPr>
        </p:nvGraphicFramePr>
        <p:xfrm>
          <a:off x="755576" y="1916832"/>
          <a:ext cx="6750496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5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975587"/>
              </p:ext>
            </p:extLst>
          </p:nvPr>
        </p:nvGraphicFramePr>
        <p:xfrm>
          <a:off x="539552" y="191683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60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58590"/>
              </p:ext>
            </p:extLst>
          </p:nvPr>
        </p:nvGraphicFramePr>
        <p:xfrm>
          <a:off x="1475656" y="2060848"/>
          <a:ext cx="5742384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5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77281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RS" sz="4800" b="1" dirty="0" smtClean="0"/>
          </a:p>
          <a:p>
            <a:pPr algn="ctr"/>
            <a:endParaRPr lang="sr-Cyrl-RS" sz="4800" b="1" dirty="0" smtClean="0"/>
          </a:p>
          <a:p>
            <a:pPr algn="ctr"/>
            <a:r>
              <a:rPr lang="sr-Cyrl-RS" sz="4800" b="1" u="sng" dirty="0" smtClean="0"/>
              <a:t>ХВАЛА НА ПАЖЊИ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545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966888"/>
              </p:ext>
            </p:extLst>
          </p:nvPr>
        </p:nvGraphicFramePr>
        <p:xfrm>
          <a:off x="1115616" y="1988840"/>
          <a:ext cx="6534472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6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96" y="1700808"/>
            <a:ext cx="89289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 smtClean="0"/>
          </a:p>
          <a:p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 smtClean="0"/>
              <a:t>Закон о изменама и допунама Закона о јавним набавкама </a:t>
            </a:r>
          </a:p>
          <a:p>
            <a:r>
              <a:rPr lang="sr-Cyrl-RS" dirty="0" smtClean="0"/>
              <a:t>(„Службени гласник РС“, број 68/2015):</a:t>
            </a:r>
          </a:p>
          <a:p>
            <a:endParaRPr lang="sr-Cyrl-RS" dirty="0" smtClean="0"/>
          </a:p>
          <a:p>
            <a:endParaRPr lang="sr-Cyrl-RS" dirty="0"/>
          </a:p>
          <a:p>
            <a:pPr marL="285750" indent="-285750">
              <a:buFontTx/>
              <a:buChar char="-"/>
            </a:pPr>
            <a:r>
              <a:rPr lang="sr-Cyrl-RS" dirty="0" smtClean="0"/>
              <a:t>Активна легитимација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Рокови и начин подношења захтева за заштиту права (чл.149. став 3.?!)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Последице поднетог захтева за заштиту права (суспензивност?!)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Садржина поднетог </a:t>
            </a:r>
            <a:r>
              <a:rPr lang="sr-Cyrl-RS" dirty="0"/>
              <a:t>захтева за заштиту права </a:t>
            </a:r>
            <a:r>
              <a:rPr lang="sr-Cyrl-RS" dirty="0" smtClean="0"/>
              <a:t>(уређење захтева?!)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Таксе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76152"/>
              </p:ext>
            </p:extLst>
          </p:nvPr>
        </p:nvGraphicFramePr>
        <p:xfrm>
          <a:off x="897912" y="2132856"/>
          <a:ext cx="7344817" cy="4032445"/>
        </p:xfrm>
        <a:graphic>
          <a:graphicData uri="http://schemas.openxmlformats.org/drawingml/2006/table">
            <a:tbl>
              <a:tblPr/>
              <a:tblGrid>
                <a:gridCol w="2661973"/>
                <a:gridCol w="1560948"/>
                <a:gridCol w="1560948"/>
                <a:gridCol w="1560948"/>
              </a:tblGrid>
              <a:tr h="620377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Решени предмети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Захтев за заштиту права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 захтев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 захтев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целини поништен поступак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Делимично поништен поступак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Обустављен поступак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Одбачено изјашњење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Враћено наручиоцу на поступање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на други начин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Усваја се као основан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одлуком наручиоца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УКУПНО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91293"/>
              </p:ext>
            </p:extLst>
          </p:nvPr>
        </p:nvGraphicFramePr>
        <p:xfrm>
          <a:off x="1806068" y="2492896"/>
          <a:ext cx="5528506" cy="1008112"/>
        </p:xfrm>
        <a:graphic>
          <a:graphicData uri="http://schemas.openxmlformats.org/drawingml/2006/table">
            <a:tbl>
              <a:tblPr/>
              <a:tblGrid>
                <a:gridCol w="2544446"/>
                <a:gridCol w="1492030"/>
                <a:gridCol w="1492030"/>
              </a:tblGrid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Процењена вредност</a:t>
                      </a:r>
                      <a:r>
                        <a:rPr lang="pl-PL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Захтев за заштиту права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pl-PL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148,248,311,222.00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118,084,640,076.00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65698"/>
              </p:ext>
            </p:extLst>
          </p:nvPr>
        </p:nvGraphicFramePr>
        <p:xfrm>
          <a:off x="1791796" y="4437112"/>
          <a:ext cx="5557050" cy="1015951"/>
        </p:xfrm>
        <a:graphic>
          <a:graphicData uri="http://schemas.openxmlformats.org/drawingml/2006/table">
            <a:tbl>
              <a:tblPr/>
              <a:tblGrid>
                <a:gridCol w="2557582"/>
                <a:gridCol w="1499734"/>
                <a:gridCol w="1499734"/>
              </a:tblGrid>
              <a:tr h="40479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20.3.2015-31.12.2015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81611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Износ такси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Захтев за заштиту права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144,014,997.08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182,139,326.65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280710"/>
              </p:ext>
            </p:extLst>
          </p:nvPr>
        </p:nvGraphicFramePr>
        <p:xfrm>
          <a:off x="1264923" y="2060848"/>
          <a:ext cx="6610796" cy="3888432"/>
        </p:xfrm>
        <a:graphic>
          <a:graphicData uri="http://schemas.openxmlformats.org/drawingml/2006/table">
            <a:tbl>
              <a:tblPr/>
              <a:tblGrid>
                <a:gridCol w="3561665"/>
                <a:gridCol w="1016377"/>
                <a:gridCol w="1016377"/>
                <a:gridCol w="1016377"/>
              </a:tblGrid>
              <a:tr h="515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Решени предмети</a:t>
                      </a:r>
                      <a:b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(Захтев за заштиту права)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 одлуке 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257825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целини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Делимично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Обустављен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Одбачено изјашњење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Враћено наручиоцу на поступање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на други начин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Усваја се као основан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одлуком наручиоца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2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УКУПНО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  <a:endParaRPr lang="sr-Cyrl-R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Проценат 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односу на укупан број предмета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65592"/>
              </p:ext>
            </p:extLst>
          </p:nvPr>
        </p:nvGraphicFramePr>
        <p:xfrm>
          <a:off x="1187624" y="2060848"/>
          <a:ext cx="6610796" cy="3847947"/>
        </p:xfrm>
        <a:graphic>
          <a:graphicData uri="http://schemas.openxmlformats.org/drawingml/2006/table">
            <a:tbl>
              <a:tblPr/>
              <a:tblGrid>
                <a:gridCol w="3561665"/>
                <a:gridCol w="1016377"/>
                <a:gridCol w="1016377"/>
                <a:gridCol w="1016377"/>
              </a:tblGrid>
              <a:tr h="513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Решени предмети</a:t>
                      </a:r>
                      <a:b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(захтев за заштиту права)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После одлуке 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513019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целини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Делимично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Обустављен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Одбачено изјашњење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Враћено наручиоцу на поступање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на други начин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Усваја се као основан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УКУПНО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Проценат у односу на укупан број предмета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69.64%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76.86%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25290"/>
              </p:ext>
            </p:extLst>
          </p:nvPr>
        </p:nvGraphicFramePr>
        <p:xfrm>
          <a:off x="1691680" y="2132856"/>
          <a:ext cx="6098481" cy="3876692"/>
        </p:xfrm>
        <a:graphic>
          <a:graphicData uri="http://schemas.openxmlformats.org/drawingml/2006/table">
            <a:tbl>
              <a:tblPr/>
              <a:tblGrid>
                <a:gridCol w="3571967"/>
                <a:gridCol w="1263257"/>
                <a:gridCol w="1263257"/>
              </a:tblGrid>
              <a:tr h="4555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Решени предмети</a:t>
                      </a:r>
                      <a:b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(Захтев за заштиту права)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911056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Прео длуке 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После одлуке 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целини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Делимично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Обустављен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Одбачено изјашњење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Враћено наручиоцу на поступање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на други начин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Усваја се као основан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6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УКУПНО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Проценат у односу на укупан број предмета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30.36%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69.64%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0" b="5420"/>
          <a:stretch>
            <a:fillRect/>
          </a:stretch>
        </p:blipFill>
        <p:spPr>
          <a:xfrm>
            <a:off x="-1679" y="0"/>
            <a:ext cx="9144000" cy="162877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91896"/>
              </p:ext>
            </p:extLst>
          </p:nvPr>
        </p:nvGraphicFramePr>
        <p:xfrm>
          <a:off x="1521080" y="2060848"/>
          <a:ext cx="6098481" cy="4013128"/>
        </p:xfrm>
        <a:graphic>
          <a:graphicData uri="http://schemas.openxmlformats.org/drawingml/2006/table">
            <a:tbl>
              <a:tblPr/>
              <a:tblGrid>
                <a:gridCol w="3571967"/>
                <a:gridCol w="1263257"/>
                <a:gridCol w="1263257"/>
              </a:tblGrid>
              <a:tr h="470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Решени предмети</a:t>
                      </a:r>
                      <a:b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(Захтев за заштиту права)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Cyrl-RS"/>
                    </a:p>
                  </a:txBody>
                  <a:tcPr/>
                </a:tc>
              </a:tr>
              <a:tr h="941375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</a:t>
                      </a:r>
                      <a:r>
                        <a:rPr lang="sr-Latn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r-Cyrl-R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одлуке </a:t>
                      </a:r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После одлуке наручиоца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Одбијен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 захтев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 целини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Делимично поништен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Обустављен поступак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Одбачено изјашњење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Враћено наручиоцу на поступање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Решено на други начин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Усваја се као основан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4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УКУПНО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Проценат у односу на укупан број предмета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8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585</Words>
  <Application>Microsoft Office PowerPoint</Application>
  <PresentationFormat>On-screen Show (4:3)</PresentationFormat>
  <Paragraphs>326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Заштита Права у Поступцима Јавних Набавки  - Могућности за даље унапређење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Jasmina Ilic</dc:creator>
  <cp:lastModifiedBy>B.Knezevic</cp:lastModifiedBy>
  <cp:revision>32</cp:revision>
  <dcterms:created xsi:type="dcterms:W3CDTF">2017-06-23T11:47:59Z</dcterms:created>
  <dcterms:modified xsi:type="dcterms:W3CDTF">2017-07-07T07:25:06Z</dcterms:modified>
</cp:coreProperties>
</file>