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65" r:id="rId6"/>
  </p:sldMasterIdLst>
  <p:notesMasterIdLst>
    <p:notesMasterId r:id="rId42"/>
  </p:notesMasterIdLst>
  <p:sldIdLst>
    <p:sldId id="256" r:id="rId7"/>
    <p:sldId id="285" r:id="rId8"/>
    <p:sldId id="260" r:id="rId9"/>
    <p:sldId id="261" r:id="rId10"/>
    <p:sldId id="259" r:id="rId11"/>
    <p:sldId id="262" r:id="rId12"/>
    <p:sldId id="301" r:id="rId13"/>
    <p:sldId id="284" r:id="rId14"/>
    <p:sldId id="282" r:id="rId15"/>
    <p:sldId id="281" r:id="rId16"/>
    <p:sldId id="264" r:id="rId17"/>
    <p:sldId id="258" r:id="rId18"/>
    <p:sldId id="265" r:id="rId19"/>
    <p:sldId id="286" r:id="rId20"/>
    <p:sldId id="273" r:id="rId21"/>
    <p:sldId id="287" r:id="rId22"/>
    <p:sldId id="272" r:id="rId23"/>
    <p:sldId id="288" r:id="rId24"/>
    <p:sldId id="274" r:id="rId25"/>
    <p:sldId id="289" r:id="rId26"/>
    <p:sldId id="275" r:id="rId27"/>
    <p:sldId id="290" r:id="rId28"/>
    <p:sldId id="276" r:id="rId29"/>
    <p:sldId id="292" r:id="rId30"/>
    <p:sldId id="293" r:id="rId31"/>
    <p:sldId id="278" r:id="rId32"/>
    <p:sldId id="291" r:id="rId33"/>
    <p:sldId id="280" r:id="rId34"/>
    <p:sldId id="299" r:id="rId35"/>
    <p:sldId id="302" r:id="rId36"/>
    <p:sldId id="294" r:id="rId37"/>
    <p:sldId id="295" r:id="rId38"/>
    <p:sldId id="296" r:id="rId39"/>
    <p:sldId id="297" r:id="rId40"/>
    <p:sldId id="267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D4F65F6-8CB9-4E11-AD55-456AACAFB304}">
          <p14:sldIdLst>
            <p14:sldId id="256"/>
            <p14:sldId id="285"/>
            <p14:sldId id="260"/>
            <p14:sldId id="261"/>
            <p14:sldId id="259"/>
            <p14:sldId id="262"/>
            <p14:sldId id="301"/>
            <p14:sldId id="284"/>
            <p14:sldId id="282"/>
            <p14:sldId id="281"/>
            <p14:sldId id="264"/>
            <p14:sldId id="258"/>
          </p14:sldIdLst>
        </p14:section>
        <p14:section name="Untitled Section" id="{2F415B54-4984-43F1-9EAD-8262986BC452}">
          <p14:sldIdLst>
            <p14:sldId id="265"/>
            <p14:sldId id="286"/>
            <p14:sldId id="273"/>
            <p14:sldId id="287"/>
            <p14:sldId id="272"/>
            <p14:sldId id="288"/>
            <p14:sldId id="274"/>
            <p14:sldId id="289"/>
            <p14:sldId id="275"/>
            <p14:sldId id="290"/>
            <p14:sldId id="276"/>
            <p14:sldId id="292"/>
            <p14:sldId id="293"/>
            <p14:sldId id="278"/>
            <p14:sldId id="291"/>
            <p14:sldId id="280"/>
            <p14:sldId id="299"/>
            <p14:sldId id="302"/>
            <p14:sldId id="294"/>
            <p14:sldId id="295"/>
            <p14:sldId id="296"/>
            <p14:sldId id="297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FA"/>
    <a:srgbClr val="2FA6FF"/>
    <a:srgbClr val="000000"/>
    <a:srgbClr val="79C6FF"/>
    <a:srgbClr val="BDE3FF"/>
    <a:srgbClr val="71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10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55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 preferRelativeResize="0"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6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5584" y="6417332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7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8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9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79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 preferRelativeResize="0"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0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351912" y="6462355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aid/prag/document.do?isAnnexes=true" TargetMode="External"/><Relationship Id="rId2" Type="http://schemas.openxmlformats.org/officeDocument/2006/relationships/hyperlink" Target="http://ec.europa.eu/europeaid/prag/document.do?nodeNumber=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aid/prag/annexes.do?chapterTitleCode=C" TargetMode="External"/><Relationship Id="rId2" Type="http://schemas.openxmlformats.org/officeDocument/2006/relationships/hyperlink" Target="http://ec.europa.eu/europeaid/prag/annexes.do?chapterTitleCode=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c.europa.eu/europeaid/prag/annexes.do?chapterTitleCode=D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opeaid/prag/document.do?nodeNumber=2.4.15.3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opeaid/prag/document.do?nodeNumber=7.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europeaid/prag/document.do?nodeNumber=2.4.8" TargetMode="External"/><Relationship Id="rId3" Type="http://schemas.openxmlformats.org/officeDocument/2006/relationships/hyperlink" Target="http://ec.europa.eu/europeaid/prag/document.do?nodeNumber=2.4.3" TargetMode="External"/><Relationship Id="rId7" Type="http://schemas.openxmlformats.org/officeDocument/2006/relationships/hyperlink" Target="http://ec.europa.eu/europeaid/prag/document.do?nodeNumber=2.4.7" TargetMode="External"/><Relationship Id="rId2" Type="http://schemas.openxmlformats.org/officeDocument/2006/relationships/hyperlink" Target="http://ec.europa.eu/europeaid/prag/document.do?nodeNumber=2.4.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c.europa.eu/europeaid/prag/document.do?nodeNumber=2.4.6" TargetMode="External"/><Relationship Id="rId5" Type="http://schemas.openxmlformats.org/officeDocument/2006/relationships/hyperlink" Target="http://ec.europa.eu/europeaid/prag/document.do?nodeNumber=2.4.5" TargetMode="External"/><Relationship Id="rId4" Type="http://schemas.openxmlformats.org/officeDocument/2006/relationships/hyperlink" Target="http://ec.europa.eu/europeaid/prag/document.do?nodeNumber=2.4.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5018" y="908157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PRAG WORKSHOP</a:t>
            </a:r>
            <a:endParaRPr lang="en-US" sz="48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Introduction to Practical Guide (PRAG)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to contract procedures 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for EU external actions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Ivanina</a:t>
            </a:r>
            <a:r>
              <a:rPr lang="en-US" sz="24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Beleva</a:t>
            </a:r>
            <a:r>
              <a:rPr lang="en-US" sz="24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, Bulgaria</a:t>
            </a:r>
            <a:endParaRPr lang="en-US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229199"/>
            <a:ext cx="7776864" cy="5358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sz="2800" b="1" dirty="0" smtClean="0"/>
              <a:t>Belgrade, 22 May 2018</a:t>
            </a:r>
            <a:endParaRPr kumimoji="0" lang="en-IE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313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5018" y="3326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PRAG Contents 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05018" y="1049900"/>
            <a:ext cx="7859470" cy="54034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latin typeface="Calibri" panose="020F0502020204030204" pitchFamily="34" charset="0"/>
              </a:rPr>
              <a:t>Theoretical part </a:t>
            </a:r>
            <a:r>
              <a:rPr lang="en-US" sz="2400" b="1" dirty="0" smtClean="0">
                <a:latin typeface="Calibri" panose="020F0502020204030204" pitchFamily="34" charset="0"/>
              </a:rPr>
              <a:t>(Basic rules and procedures)</a:t>
            </a: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latin typeface="Calibri" panose="020F0502020204030204" pitchFamily="34" charset="0"/>
              </a:rPr>
              <a:t>Basic rules</a:t>
            </a: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200" dirty="0" smtClean="0">
                <a:latin typeface="Calibri" panose="020F0502020204030204" pitchFamily="34" charset="0"/>
              </a:rPr>
              <a:t>Detailed procedures: Services/ Supplies/ Works/ Grants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2000" dirty="0" smtClean="0">
                <a:latin typeface="Calibri" panose="020F0502020204030204" pitchFamily="34" charset="0"/>
                <a:hlinkClick r:id="rId2"/>
              </a:rPr>
              <a:t>ec.europa.eu/europeaid/prag/document.do?nodeNumber=1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571500" lvl="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i="1" dirty="0">
              <a:latin typeface="Calibri" panose="020F0502020204030204" pitchFamily="34" charset="0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Calibri" panose="020F0502020204030204" pitchFamily="34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latin typeface="Calibri" panose="020F0502020204030204" pitchFamily="34" charset="0"/>
              </a:rPr>
              <a:t>Annexes (Templates)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en-US" sz="2200" dirty="0" smtClean="0">
                <a:latin typeface="Calibri" panose="020F0502020204030204" pitchFamily="34" charset="0"/>
                <a:hlinkClick r:id="rId3"/>
              </a:rPr>
              <a:t>ec.europa.eu/europeaid/prag/document.do?isAnnexes=true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1028700" lvl="1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General</a:t>
            </a:r>
          </a:p>
          <a:p>
            <a:pPr marL="1028700" lvl="1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Services</a:t>
            </a:r>
          </a:p>
          <a:p>
            <a:pPr marL="1028700" lvl="1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Supplies</a:t>
            </a:r>
          </a:p>
          <a:p>
            <a:pPr marL="1028700" lvl="1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Works </a:t>
            </a:r>
          </a:p>
          <a:p>
            <a:pPr marL="1028700" lvl="1" indent="-5715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Grants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marL="571500" lvl="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32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664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0070C0"/>
                </a:solidFill>
              </a:rPr>
              <a:t>Procurement </a:t>
            </a:r>
            <a:r>
              <a:rPr lang="en-GB" sz="3600" b="1" dirty="0">
                <a:solidFill>
                  <a:srgbClr val="FF0000"/>
                </a:solidFill>
              </a:rPr>
              <a:t>thresholds 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4972913"/>
            <a:ext cx="7776864" cy="79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endParaRPr kumimoji="0" lang="en-IE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06" y="1340768"/>
            <a:ext cx="8009284" cy="420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566124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Note: projects </a:t>
            </a:r>
            <a:r>
              <a:rPr lang="en-US" b="1" dirty="0">
                <a:solidFill>
                  <a:srgbClr val="FF0000"/>
                </a:solidFill>
              </a:rPr>
              <a:t>must </a:t>
            </a:r>
            <a:r>
              <a:rPr lang="en-US" b="1" u="sng" dirty="0">
                <a:solidFill>
                  <a:srgbClr val="FF0000"/>
                </a:solidFill>
              </a:rPr>
              <a:t>not </a:t>
            </a:r>
            <a:r>
              <a:rPr lang="en-US" b="1" dirty="0">
                <a:solidFill>
                  <a:srgbClr val="FF0000"/>
                </a:solidFill>
              </a:rPr>
              <a:t>be split artificially to circumvent the procurement thresholds. 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31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" name="Picture 3" descr="C:\Users\userCFCU\AppData\Local\Microsoft\Windows\Temporary Internet Files\Content.IE5\TLV55DQW\SMirC-coffeebrea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2120" y="3356992"/>
            <a:ext cx="2674659" cy="2583309"/>
          </a:xfrm>
          <a:prstGeom prst="rect">
            <a:avLst/>
          </a:prstGeom>
          <a:effectLst>
            <a:softEdge rad="112500"/>
          </a:effectLst>
          <a:extLst/>
        </p:spPr>
      </p:pic>
      <p:sp>
        <p:nvSpPr>
          <p:cNvPr id="5" name="Rectangle 4"/>
          <p:cNvSpPr/>
          <p:nvPr/>
        </p:nvSpPr>
        <p:spPr>
          <a:xfrm>
            <a:off x="1492027" y="1916832"/>
            <a:ext cx="5413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CO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FF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EE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en-GB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K</a:t>
            </a:r>
            <a:endParaRPr lang="bg-BG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0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9040"/>
            <a:ext cx="7776864" cy="432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548398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Procurement procedures - </a:t>
            </a:r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SERVICES</a:t>
            </a: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412776"/>
            <a:ext cx="7776864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Restricted international tender procedure: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(contracts &gt; EUR 300 000)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Calibri" panose="020F0502020204030204" pitchFamily="34" charset="0"/>
              </a:rPr>
              <a:t>Requirements for publicity: International publication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Calibri" panose="020F0502020204030204" pitchFamily="34" charset="0"/>
              </a:rPr>
              <a:t>Complete tender dossier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Calibri" panose="020F0502020204030204" pitchFamily="34" charset="0"/>
              </a:rPr>
              <a:t>2 phases: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Calibri" panose="020F0502020204030204" pitchFamily="34" charset="0"/>
              </a:rPr>
              <a:t>pre-selection phase based on selection criteria / short-list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Calibri" panose="020F0502020204030204" pitchFamily="34" charset="0"/>
              </a:rPr>
              <a:t>tendering phase – submission of tenders by short-listed companies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latin typeface="Calibri" panose="020F0502020204030204" pitchFamily="34" charset="0"/>
              </a:rPr>
              <a:t>Award criteria: best </a:t>
            </a:r>
            <a:r>
              <a:rPr lang="en-US" altLang="en-US" sz="2000" b="1" dirty="0" smtClean="0">
                <a:latin typeface="Calibri" panose="020F0502020204030204" pitchFamily="34" charset="0"/>
              </a:rPr>
              <a:t>price-quality</a:t>
            </a:r>
            <a:r>
              <a:rPr lang="en-US" altLang="en-US" sz="2000" dirty="0" smtClean="0">
                <a:latin typeface="Calibri" panose="020F0502020204030204" pitchFamily="34" charset="0"/>
              </a:rPr>
              <a:t> ratio</a:t>
            </a:r>
          </a:p>
          <a:p>
            <a:endParaRPr lang="en-US" altLang="en-US" sz="2000" dirty="0" smtClean="0">
              <a:latin typeface="Calibri" panose="020F0502020204030204" pitchFamily="34" charset="0"/>
            </a:endParaRPr>
          </a:p>
          <a:p>
            <a:endParaRPr lang="en-US" alt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Framework contract (contracts below 300 000 EUR)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en-US" sz="2000" dirty="0" smtClean="0">
                <a:latin typeface="Calibri" panose="020F0502020204030204" pitchFamily="34" charset="0"/>
              </a:rPr>
              <a:t>Multiple framework contracts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en-US" sz="2000" dirty="0" smtClean="0">
                <a:latin typeface="Calibri" panose="020F0502020204030204" pitchFamily="34" charset="0"/>
              </a:rPr>
              <a:t>FWC- consultancy contracts awarded by the European Commission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en-US" sz="2000" dirty="0" smtClean="0">
                <a:latin typeface="Calibri" panose="020F0502020204030204" pitchFamily="34" charset="0"/>
              </a:rPr>
              <a:t>A number  of lots awarded which cover almost all type of sectors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altLang="en-US" sz="2000" dirty="0" smtClean="0">
                <a:latin typeface="Calibri" panose="020F0502020204030204" pitchFamily="34" charset="0"/>
              </a:rPr>
              <a:t>Rules for award of </a:t>
            </a:r>
            <a:r>
              <a:rPr lang="en-US" altLang="en-US" sz="2000" u="sng" dirty="0" smtClean="0">
                <a:latin typeface="Calibri" panose="020F0502020204030204" pitchFamily="34" charset="0"/>
              </a:rPr>
              <a:t>specific contracts  under the Framework contracts</a:t>
            </a:r>
            <a:endParaRPr lang="en-US" altLang="en-US" sz="2000" u="sng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b="1" dirty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7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9040"/>
            <a:ext cx="7776864" cy="432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548398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Procurement procedures - </a:t>
            </a:r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SERVICES</a:t>
            </a: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412776"/>
            <a:ext cx="7776864" cy="44644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Competitive </a:t>
            </a:r>
            <a:r>
              <a:rPr lang="en-US" alt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negotiated procedure: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(contracts under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EUR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300,000)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Without publication of contract notice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at least </a:t>
            </a:r>
            <a:r>
              <a:rPr lang="en-US" altLang="en-US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three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service providers must be invited to submit offers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 simplified tender dossier is prepared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the candidates must be allowed </a:t>
            </a:r>
            <a:r>
              <a:rPr lang="en-US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at least 30 days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to prepare and submit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offer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Single tender: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(contracts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for value of less than EUR 20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000)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Works for less than EUR 20 000 may be awarded on the basis of a single tender </a:t>
            </a:r>
          </a:p>
          <a:p>
            <a:pPr>
              <a:defRPr/>
            </a:pP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0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764704"/>
            <a:ext cx="7776864" cy="3672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87624" y="2060849"/>
            <a:ext cx="7776864" cy="42484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International Open </a:t>
            </a:r>
            <a:r>
              <a:rPr lang="en-US" alt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tender procedure: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(contracts &gt; EUR 300 000)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Requirements for publicity: International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publication (OJ, Europe Aid)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Complete tender dossier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Allow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least 60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days for submission  of offers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Award criteria: cheapest offer which complies with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TS</a:t>
            </a:r>
          </a:p>
          <a:p>
            <a:endParaRPr lang="en-US" altLang="en-US" sz="2000" dirty="0">
              <a:latin typeface="Calibri" panose="020F0502020204030204" pitchFamily="34" charset="0"/>
            </a:endParaRPr>
          </a:p>
          <a:p>
            <a:r>
              <a:rPr lang="en-US" altLang="en-US" sz="2000" b="1" u="sng" dirty="0" smtClean="0">
                <a:solidFill>
                  <a:srgbClr val="008FFA"/>
                </a:solidFill>
                <a:latin typeface="Calibri" panose="020F0502020204030204" pitchFamily="34" charset="0"/>
              </a:rPr>
              <a:t>Local </a:t>
            </a: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Open </a:t>
            </a:r>
            <a:r>
              <a:rPr lang="en-US" alt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tender </a:t>
            </a: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procedure: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(contracts &gt; 100 000 EUR but &gt; 300 000)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Requirements for publicity: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local publication + Europe Aid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Complete tender dossier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Allow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least 30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days for submission  of offers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Award criteria: cheapest offer which complies with TS</a:t>
            </a:r>
          </a:p>
          <a:p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Procurement procedures – </a:t>
            </a:r>
            <a:r>
              <a:rPr lang="en-GB" sz="36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SUPPLIES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5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764704"/>
            <a:ext cx="7776864" cy="3672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259632" y="2042196"/>
            <a:ext cx="7776864" cy="42484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Competitive negotiated tender </a:t>
            </a:r>
            <a:r>
              <a:rPr lang="en-US" alt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procedure: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(contracts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below EUR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 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100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 000)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Without publication of a contract notice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least three firms must be invited to submit an offer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Simplified tender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dossier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Allow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at least 30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days for submission  of offers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Award criteria: cheapest offer which complies with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TS</a:t>
            </a:r>
          </a:p>
          <a:p>
            <a:endParaRPr lang="en-US" altLang="en-US" sz="2000" dirty="0" smtClean="0">
              <a:latin typeface="Calibri" panose="020F0502020204030204" pitchFamily="34" charset="0"/>
            </a:endParaRPr>
          </a:p>
          <a:p>
            <a:endParaRPr lang="en-US" altLang="en-US" sz="2000" dirty="0">
              <a:latin typeface="Calibri" panose="020F0502020204030204" pitchFamily="34" charset="0"/>
            </a:endParaRPr>
          </a:p>
          <a:p>
            <a:r>
              <a:rPr lang="en-US" altLang="en-US" sz="2000" b="1" u="sng" dirty="0" smtClean="0">
                <a:solidFill>
                  <a:srgbClr val="008FFA"/>
                </a:solidFill>
                <a:latin typeface="Calibri" panose="020F0502020204030204" pitchFamily="34" charset="0"/>
              </a:rPr>
              <a:t>Single tender</a:t>
            </a:r>
            <a:r>
              <a:rPr lang="en-US" alt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: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(contracts with value less than 20 000 EUR)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May be awarded on </a:t>
            </a:r>
            <a:r>
              <a:rPr lang="en-US" sz="2000" dirty="0">
                <a:latin typeface="Calibri" panose="020F0502020204030204" pitchFamily="34" charset="0"/>
              </a:rPr>
              <a:t>the basis of a single tender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</a:rPr>
              <a:t>For supplies with a value of less </a:t>
            </a:r>
            <a:r>
              <a:rPr lang="en-US" dirty="0" smtClean="0">
                <a:latin typeface="Calibri" panose="020F0502020204030204" pitchFamily="34" charset="0"/>
              </a:rPr>
              <a:t>than/ </a:t>
            </a:r>
            <a:r>
              <a:rPr lang="en-US" dirty="0">
                <a:latin typeface="Calibri" panose="020F0502020204030204" pitchFamily="34" charset="0"/>
              </a:rPr>
              <a:t>equal to EUR 2 500, the contracting authority may pay on the basis of an invoice</a:t>
            </a:r>
            <a:endParaRPr lang="en-US" alt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Procurement procedures – </a:t>
            </a:r>
            <a:r>
              <a:rPr lang="en-GB" sz="36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SUPPLIES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772816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International open tender </a:t>
            </a:r>
            <a:r>
              <a:rPr lang="en-US" sz="2000" dirty="0">
                <a:latin typeface="Calibri" panose="020F0502020204030204" pitchFamily="34" charset="0"/>
              </a:rPr>
              <a:t>(for contracts of EUR 5 000 000 or more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>
                <a:latin typeface="Calibri" panose="020F0502020204030204" pitchFamily="34" charset="0"/>
              </a:rPr>
              <a:t>Requirements for publicity: International </a:t>
            </a:r>
            <a:r>
              <a:rPr lang="en-US" altLang="en-US" sz="1900" dirty="0" smtClean="0">
                <a:latin typeface="Calibri" panose="020F0502020204030204" pitchFamily="34" charset="0"/>
              </a:rPr>
              <a:t>publication (OJ EU, Europe Aid)</a:t>
            </a:r>
            <a:endParaRPr lang="en-US" altLang="en-US" sz="19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>
                <a:latin typeface="Calibri" panose="020F0502020204030204" pitchFamily="34" charset="0"/>
              </a:rPr>
              <a:t>Complete tender dossier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>
                <a:latin typeface="Calibri" panose="020F0502020204030204" pitchFamily="34" charset="0"/>
              </a:rPr>
              <a:t>Allow at least </a:t>
            </a:r>
            <a:r>
              <a:rPr lang="en-US" altLang="en-US" sz="1900" dirty="0" smtClean="0">
                <a:latin typeface="Calibri" panose="020F0502020204030204" pitchFamily="34" charset="0"/>
              </a:rPr>
              <a:t>90 </a:t>
            </a:r>
            <a:r>
              <a:rPr lang="en-US" altLang="en-US" sz="1900" dirty="0">
                <a:latin typeface="Calibri" panose="020F0502020204030204" pitchFamily="34" charset="0"/>
              </a:rPr>
              <a:t>days for submission  of offers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>
                <a:latin typeface="Calibri" panose="020F0502020204030204" pitchFamily="34" charset="0"/>
              </a:rPr>
              <a:t>Award criteria: </a:t>
            </a:r>
            <a:r>
              <a:rPr lang="en-US" altLang="en-US" sz="1900" dirty="0" smtClean="0">
                <a:latin typeface="Calibri" panose="020F0502020204030204" pitchFamily="34" charset="0"/>
              </a:rPr>
              <a:t>usually the lowest price (can be exceptions) </a:t>
            </a:r>
          </a:p>
          <a:p>
            <a:endParaRPr 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International restricted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tender </a:t>
            </a:r>
            <a:r>
              <a:rPr lang="en-US" sz="2000" dirty="0" smtClean="0">
                <a:latin typeface="Calibri" panose="020F0502020204030204" pitchFamily="34" charset="0"/>
              </a:rPr>
              <a:t>(exception) - for </a:t>
            </a:r>
            <a:r>
              <a:rPr lang="en-US" sz="2000" dirty="0">
                <a:latin typeface="Calibri" panose="020F0502020204030204" pitchFamily="34" charset="0"/>
              </a:rPr>
              <a:t>contracts </a:t>
            </a:r>
            <a:r>
              <a:rPr lang="en-US" sz="2000" dirty="0" smtClean="0">
                <a:latin typeface="Calibri" panose="020F0502020204030204" pitchFamily="34" charset="0"/>
              </a:rPr>
              <a:t>above EUR</a:t>
            </a:r>
            <a:r>
              <a:rPr lang="en-US" sz="2000" dirty="0">
                <a:latin typeface="Calibri" panose="020F0502020204030204" pitchFamily="34" charset="0"/>
              </a:rPr>
              <a:t> 5 000 000 </a:t>
            </a:r>
          </a:p>
          <a:p>
            <a:endParaRPr lang="en-US" altLang="en-US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Local open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tender </a:t>
            </a:r>
            <a:r>
              <a:rPr lang="en-US" sz="2000" dirty="0" smtClean="0">
                <a:latin typeface="Calibri" panose="020F0502020204030204" pitchFamily="34" charset="0"/>
              </a:rPr>
              <a:t>(</a:t>
            </a:r>
            <a:r>
              <a:rPr lang="en-US" sz="2000" dirty="0">
                <a:latin typeface="Calibri" panose="020F0502020204030204" pitchFamily="34" charset="0"/>
              </a:rPr>
              <a:t>for contracts of at least EUR 300 000 and under EUR 5 000 000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tx1"/>
                </a:solidFill>
                <a:latin typeface="Calibri" panose="020F0502020204030204" pitchFamily="34" charset="0"/>
              </a:rPr>
              <a:t>the contract notice is not published in </a:t>
            </a:r>
            <a:r>
              <a:rPr lang="en-US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EU OJ but </a:t>
            </a:r>
            <a:r>
              <a:rPr lang="en-US" sz="1900" dirty="0">
                <a:solidFill>
                  <a:schemeClr val="tx1"/>
                </a:solidFill>
                <a:latin typeface="Calibri" panose="020F0502020204030204" pitchFamily="34" charset="0"/>
              </a:rPr>
              <a:t>only </a:t>
            </a:r>
            <a:r>
              <a:rPr lang="en-US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locally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Publication on Europe Aid web-site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>
                <a:solidFill>
                  <a:schemeClr val="tx1"/>
                </a:solidFill>
                <a:latin typeface="Calibri" panose="020F0502020204030204" pitchFamily="34" charset="0"/>
              </a:rPr>
              <a:t>Allow at least </a:t>
            </a:r>
            <a:r>
              <a:rPr lang="en-US" altLang="en-US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60 </a:t>
            </a:r>
            <a:r>
              <a:rPr lang="en-US" altLang="en-US" sz="1900" dirty="0">
                <a:solidFill>
                  <a:schemeClr val="tx1"/>
                </a:solidFill>
                <a:latin typeface="Calibri" panose="020F0502020204030204" pitchFamily="34" charset="0"/>
              </a:rPr>
              <a:t>days for submission  of </a:t>
            </a:r>
            <a:r>
              <a:rPr lang="en-US" altLang="en-US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offers</a:t>
            </a:r>
            <a:r>
              <a:rPr lang="en-US" altLang="en-US" sz="1900" dirty="0">
                <a:latin typeface="Calibri" panose="020F0502020204030204" pitchFamily="34" charset="0"/>
              </a:rPr>
              <a:t> </a:t>
            </a:r>
            <a:endParaRPr lang="en-US" altLang="en-US" sz="1900" dirty="0" smtClean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1900" dirty="0" smtClean="0">
                <a:latin typeface="Calibri" panose="020F0502020204030204" pitchFamily="34" charset="0"/>
              </a:rPr>
              <a:t>Award </a:t>
            </a:r>
            <a:r>
              <a:rPr lang="en-US" altLang="en-US" sz="1900" dirty="0">
                <a:latin typeface="Calibri" panose="020F0502020204030204" pitchFamily="34" charset="0"/>
              </a:rPr>
              <a:t>criteria: usually the lowest price</a:t>
            </a:r>
            <a:endParaRPr lang="en-US" altLang="en-US" sz="19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Procurement procedures - </a:t>
            </a: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WORKS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772816"/>
            <a:ext cx="7776864" cy="44644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Competitive negotiated procedure: </a:t>
            </a:r>
            <a:r>
              <a:rPr lang="en-US" sz="2000" dirty="0">
                <a:latin typeface="Calibri" panose="020F0502020204030204" pitchFamily="34" charset="0"/>
              </a:rPr>
              <a:t>works contracts under EUR 300 000 by competitive negotiated procedure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Without publication of contract notice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Specific procurement dossier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Allow at least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30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days for submission  of offers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Award criteria: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usually the lowest price (can be exceptions) </a:t>
            </a:r>
          </a:p>
          <a:p>
            <a:endParaRPr lang="en-US" altLang="en-US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altLang="en-US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Single tender </a:t>
            </a:r>
            <a:r>
              <a:rPr lang="en-US" sz="2000" dirty="0" smtClean="0">
                <a:latin typeface="Calibri" panose="020F0502020204030204" pitchFamily="34" charset="0"/>
              </a:rPr>
              <a:t>(for works contracts </a:t>
            </a:r>
            <a:r>
              <a:rPr lang="en-US" sz="2000" dirty="0">
                <a:latin typeface="Calibri" panose="020F0502020204030204" pitchFamily="34" charset="0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</a:rPr>
              <a:t>less than EUR</a:t>
            </a:r>
            <a:r>
              <a:rPr lang="en-US" sz="2000" dirty="0">
                <a:latin typeface="Calibri" panose="020F0502020204030204" pitchFamily="34" charset="0"/>
              </a:rPr>
              <a:t> </a:t>
            </a:r>
            <a:r>
              <a:rPr lang="en-US" sz="2000" dirty="0" smtClean="0">
                <a:latin typeface="Calibri" panose="020F0502020204030204" pitchFamily="34" charset="0"/>
              </a:rPr>
              <a:t>20</a:t>
            </a:r>
            <a:r>
              <a:rPr lang="en-US" sz="2000" dirty="0">
                <a:latin typeface="Calibri" panose="020F0502020204030204" pitchFamily="34" charset="0"/>
              </a:rPr>
              <a:t> 000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Works for less than EUR 20 000 may </a:t>
            </a:r>
            <a:r>
              <a:rPr lang="en-US" sz="2000" dirty="0">
                <a:latin typeface="Calibri" panose="020F0502020204030204" pitchFamily="34" charset="0"/>
              </a:rPr>
              <a:t>be awarded on the basis of a single tender </a:t>
            </a: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alt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Procurement procedures - </a:t>
            </a:r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WORKS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5179183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2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9946" y="898451"/>
            <a:ext cx="7776864" cy="7923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PRAG WORKSHOP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690820"/>
            <a:ext cx="7776864" cy="40741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Objective</a:t>
            </a:r>
          </a:p>
          <a:p>
            <a:pPr marL="457200" lvl="0" indent="-457200" fontAlgn="auto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To introduce the Practical Guide to participants</a:t>
            </a:r>
          </a:p>
          <a:p>
            <a:pPr marL="457200" lvl="0" indent="-457200" fontAlgn="auto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To discuss the link between PRAG and related EU regulations specific for procurement </a:t>
            </a:r>
          </a:p>
          <a:p>
            <a:pPr marL="457200" lvl="0" indent="-457200" fontAlgn="auto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To present a summarized overview of PRAG basic rules and procedures for procurement of services/supplies/works and award of grants </a:t>
            </a:r>
          </a:p>
          <a:p>
            <a:pPr marL="457200" lvl="0" indent="-457200" fontAlgn="auto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To discuss and share examples of good practices and/ or lessons learnt in public procurement</a:t>
            </a:r>
          </a:p>
          <a:p>
            <a:pPr marL="9144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8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lvl="0" fontAlgn="auto">
              <a:spcAft>
                <a:spcPts val="0"/>
              </a:spcAft>
              <a:defRPr/>
            </a:pPr>
            <a:endParaRPr lang="en-GB" sz="28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lvl="0" fontAlgn="auto">
              <a:spcAft>
                <a:spcPts val="0"/>
              </a:spcAft>
              <a:defRPr/>
            </a:pPr>
            <a:endParaRPr lang="en-GB" sz="28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IE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22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772816"/>
            <a:ext cx="7776864" cy="44644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Tender Evaluation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Evaluation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Committee </a:t>
            </a: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formation; roles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Evaluation procedures for services/ supplies/ works contracts</a:t>
            </a: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Evaluation Report structure and contents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Good practices?</a:t>
            </a:r>
          </a:p>
          <a:p>
            <a:endParaRPr lang="en-US" altLang="en-US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altLang="en-US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altLang="en-US" sz="20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146" y="3771282"/>
            <a:ext cx="3350198" cy="236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6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1587" y="1196752"/>
            <a:ext cx="7776864" cy="41764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332657"/>
            <a:ext cx="7776864" cy="7200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1587" y="1196752"/>
            <a:ext cx="7776864" cy="540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sz="3200" b="1" dirty="0" smtClean="0">
                <a:latin typeface="Comic Sans MS" panose="030F0702030302020204" pitchFamily="66" charset="0"/>
              </a:rPr>
              <a:t>Evaluation Committee</a:t>
            </a:r>
            <a:endParaRPr kumimoji="0" lang="en-IE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259760" y="2447863"/>
            <a:ext cx="1912241" cy="2704498"/>
            <a:chOff x="244" y="1539"/>
            <a:chExt cx="1088" cy="840"/>
          </a:xfrm>
        </p:grpSpPr>
        <p:pic>
          <p:nvPicPr>
            <p:cNvPr id="6" name="Picture 4" descr="j008720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" y="1539"/>
              <a:ext cx="1088" cy="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4" y="2159"/>
              <a:ext cx="108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t-EE" altLang="en-US" sz="2000" b="1" dirty="0">
                  <a:latin typeface="Segoe Script" panose="020B0504020000000003" pitchFamily="34" charset="0"/>
                </a:rPr>
                <a:t>Non-voting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t-EE" altLang="en-US" sz="2000" b="1" dirty="0">
                  <a:latin typeface="Segoe Script" panose="020B0504020000000003" pitchFamily="34" charset="0"/>
                </a:rPr>
                <a:t>chairman</a:t>
              </a:r>
              <a:endParaRPr lang="en-GB" altLang="en-US" sz="2000" b="1" dirty="0">
                <a:latin typeface="Segoe Script" panose="020B0504020000000003" pitchFamily="34" charset="0"/>
              </a:endParaRPr>
            </a:p>
          </p:txBody>
        </p: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3707904" y="1691341"/>
            <a:ext cx="1386644" cy="1763448"/>
            <a:chOff x="1881" y="1013"/>
            <a:chExt cx="1146" cy="1659"/>
          </a:xfrm>
        </p:grpSpPr>
        <p:pic>
          <p:nvPicPr>
            <p:cNvPr id="11" name="Picture 7" descr="j019804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1" y="1013"/>
              <a:ext cx="1146" cy="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905" y="2071"/>
              <a:ext cx="1097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None/>
              </a:pPr>
              <a:r>
                <a:rPr lang="et-EE" altLang="en-US" sz="2000" b="1" dirty="0">
                  <a:latin typeface="Segoe Script" panose="020B0504020000000003" pitchFamily="34" charset="0"/>
                </a:rPr>
                <a:t>Non-voting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t-EE" altLang="en-US" sz="2000" b="1" dirty="0">
                  <a:latin typeface="Segoe Script" panose="020B0504020000000003" pitchFamily="34" charset="0"/>
                </a:rPr>
                <a:t>secretary</a:t>
              </a:r>
              <a:endParaRPr lang="en-GB" altLang="en-US" sz="2000" b="1" dirty="0">
                <a:latin typeface="Segoe Script" panose="020B0504020000000003" pitchFamily="34" charset="0"/>
              </a:endParaRPr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5447282" y="2430314"/>
            <a:ext cx="3312368" cy="3518965"/>
            <a:chOff x="1410" y="265"/>
            <a:chExt cx="2768" cy="3799"/>
          </a:xfrm>
        </p:grpSpPr>
        <p:pic>
          <p:nvPicPr>
            <p:cNvPr id="14" name="Picture 10" descr="j00937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6" y="2746"/>
              <a:ext cx="1012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 descr="j009383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" y="2060"/>
              <a:ext cx="1175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 descr="j012991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3" y="265"/>
              <a:ext cx="1144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052" y="2452"/>
              <a:ext cx="14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 b="1">
                <a:latin typeface="Tahoma" pitchFamily="34" charset="0"/>
              </a:endParaRPr>
            </a:p>
          </p:txBody>
        </p:sp>
      </p:grp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010021" y="3887260"/>
            <a:ext cx="15961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000" b="1" dirty="0" smtClean="0">
                <a:latin typeface="Segoe Script" panose="020B0504020000000003" pitchFamily="34" charset="0"/>
              </a:rPr>
              <a:t>V</a:t>
            </a:r>
            <a:r>
              <a:rPr lang="et-EE" altLang="en-US" sz="2000" b="1" dirty="0" smtClean="0">
                <a:latin typeface="Segoe Script" panose="020B0504020000000003" pitchFamily="34" charset="0"/>
              </a:rPr>
              <a:t>oting</a:t>
            </a:r>
            <a:endParaRPr lang="et-EE" altLang="en-US" sz="2000" b="1" dirty="0">
              <a:latin typeface="Segoe Script" panose="020B0504020000000003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000" b="1" dirty="0" smtClean="0">
                <a:latin typeface="Segoe Script" panose="020B0504020000000003" pitchFamily="34" charset="0"/>
              </a:rPr>
              <a:t>members</a:t>
            </a:r>
            <a:endParaRPr lang="en-GB" altLang="en-US" sz="2000" b="1" dirty="0">
              <a:latin typeface="Segoe Script" panose="020B0504020000000003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082" y="4588647"/>
            <a:ext cx="165893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4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 – </a:t>
            </a:r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SERVICES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1: Administrative compliance </a:t>
            </a: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 2: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Technical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evaluation (80%)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 3: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Financial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evaluation  (20%)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Composite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evaluation/ ranking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= Result:	Recommendation for </a:t>
            </a:r>
            <a:r>
              <a:rPr lang="en-US" sz="2800" b="1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contract award/ </a:t>
            </a:r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cancellation of procedure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36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765001"/>
            <a:ext cx="7776864" cy="79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endParaRPr kumimoji="0" lang="en-IE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01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 - </a:t>
            </a:r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SERVICES</a:t>
            </a: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765001"/>
            <a:ext cx="7776864" cy="79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sz="2000" b="1" dirty="0" smtClean="0"/>
              <a:t>Example</a:t>
            </a: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140945"/>
              </p:ext>
            </p:extLst>
          </p:nvPr>
        </p:nvGraphicFramePr>
        <p:xfrm>
          <a:off x="1331640" y="1844824"/>
          <a:ext cx="7416824" cy="3645515"/>
        </p:xfrm>
        <a:graphic>
          <a:graphicData uri="http://schemas.openxmlformats.org/drawingml/2006/table">
            <a:tbl>
              <a:tblPr/>
              <a:tblGrid>
                <a:gridCol w="2008724"/>
                <a:gridCol w="1042991"/>
                <a:gridCol w="1268765"/>
                <a:gridCol w="1728192"/>
                <a:gridCol w="1368152"/>
              </a:tblGrid>
              <a:tr h="28803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Part1: Technical Evaluation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Maximum possible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Tenderer 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Tenderer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Tenderer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Evaluator 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Evaluator 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Evaluator 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score (mathematical average)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174/3 = 58.00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254/3 = 84.67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256/3 = 85.33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Technical score =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(actual final score/ highest final score)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Eliminated*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(84.67/85.33)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 100 = 99.22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75" marR="53975" marT="26660" marB="266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5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8640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 - </a:t>
            </a:r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SERVICES</a:t>
            </a: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744321"/>
            <a:ext cx="7776864" cy="79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b="1" dirty="0" smtClean="0"/>
              <a:t>Example</a:t>
            </a:r>
            <a:endParaRPr kumimoji="0" lang="en-IE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09087"/>
              </p:ext>
            </p:extLst>
          </p:nvPr>
        </p:nvGraphicFramePr>
        <p:xfrm>
          <a:off x="1835696" y="2492896"/>
          <a:ext cx="6624735" cy="2593547"/>
        </p:xfrm>
        <a:graphic>
          <a:graphicData uri="http://schemas.openxmlformats.org/drawingml/2006/table">
            <a:tbl>
              <a:tblPr firstRow="1" firstCol="1" bandRow="1"/>
              <a:tblGrid>
                <a:gridCol w="1744260"/>
                <a:gridCol w="1383379"/>
                <a:gridCol w="1785086"/>
                <a:gridCol w="1712010"/>
              </a:tblGrid>
              <a:tr h="9011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PART 2: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FINANCIAL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EVALUATION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Tenderer 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Tenderer 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Tenderer 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5507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OFFERS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Financial offer not opened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951 322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1 060 452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224494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89.71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(951 322 : 1 060 452 ) x 100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89188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scores=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9" marR="95249" marT="95176" marB="9517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0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2204864"/>
            <a:ext cx="7776864" cy="223224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Composite Evaluation - </a:t>
            </a:r>
            <a:r>
              <a:rPr lang="en-GB" sz="36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SERVICES</a:t>
            </a:r>
            <a:endParaRPr lang="en-US" sz="36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949279"/>
            <a:ext cx="7776864" cy="5871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b="1" dirty="0" smtClean="0"/>
              <a:t>Example</a:t>
            </a:r>
            <a:endParaRPr kumimoji="0" lang="en-IE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172" y="2564904"/>
            <a:ext cx="7470452" cy="287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5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87624" y="1556792"/>
            <a:ext cx="7704856" cy="38164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Part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1: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Administrative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compliance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Part 2: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Technical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compliance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Part 3: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Financial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offers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Final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evaluation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/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ranking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Consideration of lots/ discounts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76109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Evaluation- </a:t>
            </a:r>
            <a:r>
              <a:rPr lang="en-GB" sz="36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SUPPLIES</a:t>
            </a:r>
            <a:endParaRPr lang="en-US" sz="36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87624" y="5805264"/>
            <a:ext cx="7776864" cy="67981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Example</a:t>
            </a: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56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9419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Evaluation- </a:t>
            </a:r>
            <a:r>
              <a:rPr lang="en-GB" sz="36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SUPPLIES</a:t>
            </a:r>
            <a:endParaRPr lang="en-US" sz="36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5229200"/>
            <a:ext cx="7776864" cy="67981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GB" sz="2000" b="1" dirty="0" smtClean="0">
                <a:latin typeface="Calibri" panose="020F0502020204030204" pitchFamily="34" charset="0"/>
              </a:rPr>
              <a:t>Example</a:t>
            </a: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988840"/>
            <a:ext cx="7324516" cy="283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76672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Tender Evaluation Report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413339"/>
            <a:ext cx="7776864" cy="467995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en-I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FFA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Structure and Contents</a:t>
            </a: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Tender Opening Report</a:t>
            </a: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Evaluation Report: contains: summarized information incl. </a:t>
            </a:r>
          </a:p>
          <a:p>
            <a:pPr marL="800100" lvl="1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technical evaluation</a:t>
            </a:r>
          </a:p>
          <a:p>
            <a:pPr marL="800100" lvl="1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financial evaluation</a:t>
            </a:r>
          </a:p>
          <a:p>
            <a:pPr marL="800100" lvl="1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tenders rejected incl. reasons for rejection</a:t>
            </a:r>
          </a:p>
          <a:p>
            <a:pPr marL="800100" lvl="1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recommendations for contract award</a:t>
            </a:r>
          </a:p>
          <a:p>
            <a:pPr marL="342900" lvl="0" indent="-3429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Annexes: Evaluation Committee Ordinance; Minutes of meetings, etc.</a:t>
            </a:r>
          </a:p>
          <a:p>
            <a:pPr lvl="0" fontAlgn="auto">
              <a:spcAft>
                <a:spcPts val="0"/>
              </a:spcAft>
              <a:defRPr/>
            </a:pPr>
            <a:endParaRPr lang="en-IE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kumimoji="0" lang="en-I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Templates available</a:t>
            </a:r>
            <a:r>
              <a:rPr kumimoji="0" lang="en-IE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at:</a:t>
            </a:r>
          </a:p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2"/>
              </a:rPr>
              <a:t>http</a:t>
            </a:r>
            <a:r>
              <a:rPr lang="en-IE" sz="2000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2"/>
              </a:rPr>
              <a:t>://</a:t>
            </a: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2"/>
              </a:rPr>
              <a:t>ec.europa.eu/europeaid/prag/annexes.do?chapterTitleCode=B</a:t>
            </a:r>
            <a:endParaRPr lang="en-IE" sz="20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IE" sz="2000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3"/>
              </a:rPr>
              <a:t>http://</a:t>
            </a: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3"/>
              </a:rPr>
              <a:t>ec.europa.eu/europeaid/prag/annexes.do?chapterTitleCode=C</a:t>
            </a:r>
            <a:endParaRPr lang="en-IE" sz="20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IE" sz="2000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4"/>
              </a:rPr>
              <a:t>http://</a:t>
            </a:r>
            <a:r>
              <a:rPr lang="en-IE" sz="2000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4"/>
              </a:rPr>
              <a:t>ec.europa.eu/europeaid/prag/annexes.do?chapterTitleCode=D</a:t>
            </a:r>
            <a:endParaRPr lang="en-IE" sz="20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endParaRPr lang="en-IE" sz="20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lnSpc>
                <a:spcPct val="150000"/>
              </a:lnSpc>
              <a:spcAft>
                <a:spcPts val="0"/>
              </a:spcAft>
              <a:defRPr/>
            </a:pPr>
            <a:endParaRPr lang="en-IE" sz="20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endParaRPr lang="en-IE" sz="2000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endParaRPr lang="en-IE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endParaRPr lang="en-IE" sz="2400" b="1" dirty="0" smtClean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endParaRPr lang="en-IE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I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endParaRPr kumimoji="0" lang="en-I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61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556792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Complaints to the </a:t>
            </a:r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Contracting Authority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If a candidate</a:t>
            </a:r>
            <a:r>
              <a:rPr lang="en-US" dirty="0">
                <a:latin typeface="Calibri" panose="020F0502020204030204" pitchFamily="34" charset="0"/>
              </a:rPr>
              <a:t>, tenderer or applicant believes he has been adversely affected by an error or irregularity allegedly committed as part of a selection or procurement procedure, or that the procedure was vitiated by any maladministration, he may file a complaint to the contracting authority.</a:t>
            </a:r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</a:rPr>
              <a:t>complaint shall be substantiated and its sole subject shall not be to obtain a second evaluation for no reason other than the complainant disagrees with the final award decision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Complaints to the European Ombudsman </a:t>
            </a:r>
            <a:endParaRPr lang="en-US" sz="20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</a:rPr>
              <a:t>any citizen of </a:t>
            </a:r>
            <a:r>
              <a:rPr lang="en-US" dirty="0" smtClean="0">
                <a:latin typeface="Calibri" panose="020F0502020204030204" pitchFamily="34" charset="0"/>
              </a:rPr>
              <a:t>EU or </a:t>
            </a:r>
            <a:r>
              <a:rPr lang="en-US" dirty="0">
                <a:latin typeface="Calibri" panose="020F0502020204030204" pitchFamily="34" charset="0"/>
              </a:rPr>
              <a:t>any natural or legal person residing or having its registered office in a </a:t>
            </a:r>
            <a:r>
              <a:rPr lang="en-US" dirty="0" smtClean="0">
                <a:latin typeface="Calibri" panose="020F0502020204030204" pitchFamily="34" charset="0"/>
              </a:rPr>
              <a:t>MS has </a:t>
            </a:r>
            <a:r>
              <a:rPr lang="en-US" dirty="0">
                <a:latin typeface="Calibri" panose="020F0502020204030204" pitchFamily="34" charset="0"/>
              </a:rPr>
              <a:t>the right to complain to the Ombudsman for any instance of maladministration by </a:t>
            </a:r>
            <a:r>
              <a:rPr lang="en-US" dirty="0" smtClean="0">
                <a:latin typeface="Calibri" panose="020F0502020204030204" pitchFamily="34" charset="0"/>
              </a:rPr>
              <a:t>EU Institutions.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8373" y="69269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Legal remedies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5112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0042" y="332655"/>
            <a:ext cx="7776864" cy="792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What is PRAG </a:t>
            </a: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412777"/>
            <a:ext cx="7776864" cy="44644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</a:rPr>
              <a:t>Practical Guide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(PRAG) for </a:t>
            </a:r>
            <a:r>
              <a:rPr lang="en-US" sz="2000" dirty="0">
                <a:latin typeface="Calibri" panose="020F0502020204030204" pitchFamily="34" charset="0"/>
              </a:rPr>
              <a:t>procurement </a:t>
            </a:r>
            <a:r>
              <a:rPr lang="en-US" sz="2000" dirty="0" smtClean="0">
                <a:latin typeface="Calibri" panose="020F0502020204030204" pitchFamily="34" charset="0"/>
              </a:rPr>
              <a:t>procedures applying </a:t>
            </a:r>
            <a:r>
              <a:rPr lang="en-US" sz="2000" dirty="0">
                <a:latin typeface="Calibri" panose="020F0502020204030204" pitchFamily="34" charset="0"/>
              </a:rPr>
              <a:t>to </a:t>
            </a:r>
            <a:r>
              <a:rPr lang="en-US" sz="2000" u="sng" dirty="0">
                <a:latin typeface="Calibri" panose="020F0502020204030204" pitchFamily="34" charset="0"/>
              </a:rPr>
              <a:t>all </a:t>
            </a:r>
            <a:r>
              <a:rPr lang="en-US" sz="20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EU </a:t>
            </a:r>
            <a:r>
              <a:rPr lang="en-US" sz="2000" b="1" u="sng" dirty="0" smtClean="0">
                <a:solidFill>
                  <a:srgbClr val="0070C0"/>
                </a:solidFill>
                <a:latin typeface="Calibri" panose="020F0502020204030204" pitchFamily="34" charset="0"/>
              </a:rPr>
              <a:t>external </a:t>
            </a:r>
            <a:r>
              <a:rPr lang="en-US" sz="20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actions </a:t>
            </a:r>
            <a:r>
              <a:rPr lang="en-US" sz="2000" dirty="0">
                <a:latin typeface="Calibri" panose="020F0502020204030204" pitchFamily="34" charset="0"/>
              </a:rPr>
              <a:t>financed from the EU general budget (the EU budget) and the European Development Fund (EDF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The </a:t>
            </a:r>
            <a:r>
              <a:rPr lang="en-US" sz="2000" b="1" dirty="0">
                <a:latin typeface="Calibri" panose="020F0502020204030204" pitchFamily="34" charset="0"/>
              </a:rPr>
              <a:t>PRAG</a:t>
            </a:r>
            <a:r>
              <a:rPr lang="en-US" sz="2000" dirty="0">
                <a:latin typeface="Calibri" panose="020F0502020204030204" pitchFamily="34" charset="0"/>
              </a:rPr>
              <a:t> provides users with the comprehensive information on procurement or grant procedures, including: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Guidelines</a:t>
            </a:r>
            <a:r>
              <a:rPr lang="en-US" sz="2000" dirty="0">
                <a:latin typeface="Calibri" panose="020F0502020204030204" pitchFamily="34" charset="0"/>
              </a:rPr>
              <a:t> for award procedures (from </a:t>
            </a:r>
            <a:r>
              <a:rPr lang="en-US" sz="2000" dirty="0" smtClean="0">
                <a:latin typeface="Calibri" panose="020F0502020204030204" pitchFamily="34" charset="0"/>
              </a:rPr>
              <a:t>tender announcement </a:t>
            </a:r>
            <a:r>
              <a:rPr lang="en-US" sz="2000" dirty="0">
                <a:latin typeface="Calibri" panose="020F0502020204030204" pitchFamily="34" charset="0"/>
              </a:rPr>
              <a:t>to signature</a:t>
            </a:r>
            <a:r>
              <a:rPr lang="en-US" sz="2000" dirty="0" smtClean="0">
                <a:latin typeface="Calibri" panose="020F0502020204030204" pitchFamily="34" charset="0"/>
              </a:rPr>
              <a:t>) and for contract </a:t>
            </a:r>
            <a:r>
              <a:rPr lang="en-US" sz="2000" dirty="0">
                <a:latin typeface="Calibri" panose="020F0502020204030204" pitchFamily="34" charset="0"/>
              </a:rPr>
              <a:t>execution (implementation phase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457200" lvl="2"/>
            <a:endParaRPr lang="en-US" sz="2000" dirty="0" smtClean="0">
              <a:latin typeface="Calibri" panose="020F0502020204030204" pitchFamily="34" charset="0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Templates</a:t>
            </a:r>
            <a:r>
              <a:rPr lang="en-US" sz="2000" dirty="0" smtClean="0">
                <a:latin typeface="Calibri" panose="020F0502020204030204" pitchFamily="34" charset="0"/>
              </a:rPr>
              <a:t>/ formats for use: </a:t>
            </a:r>
            <a:r>
              <a:rPr lang="en-US" sz="2000" b="1" dirty="0" smtClean="0">
                <a:latin typeface="Calibri" panose="020F0502020204030204" pitchFamily="34" charset="0"/>
              </a:rPr>
              <a:t>PRAG </a:t>
            </a:r>
            <a:r>
              <a:rPr lang="en-US" sz="2000" b="1" dirty="0">
                <a:latin typeface="Calibri" panose="020F0502020204030204" pitchFamily="34" charset="0"/>
              </a:rPr>
              <a:t>Annexes</a:t>
            </a:r>
            <a:r>
              <a:rPr lang="en-US" sz="2000" dirty="0">
                <a:latin typeface="Calibri" panose="020F0502020204030204" pitchFamily="34" charset="0"/>
              </a:rPr>
              <a:t>: </a:t>
            </a:r>
            <a:r>
              <a:rPr lang="en-US" sz="2000" dirty="0" smtClean="0">
                <a:latin typeface="Calibri" panose="020F0502020204030204" pitchFamily="34" charset="0"/>
              </a:rPr>
              <a:t>(cover </a:t>
            </a:r>
            <a:r>
              <a:rPr lang="en-US" sz="2000" dirty="0">
                <a:latin typeface="Calibri" panose="020F0502020204030204" pitchFamily="34" charset="0"/>
              </a:rPr>
              <a:t>both the award phase and the execution </a:t>
            </a:r>
            <a:r>
              <a:rPr lang="en-US" sz="2000" dirty="0" smtClean="0">
                <a:latin typeface="Calibri" panose="020F0502020204030204" pitchFamily="34" charset="0"/>
              </a:rPr>
              <a:t>phase).</a:t>
            </a:r>
            <a:endParaRPr lang="en-US" sz="2000" b="1" dirty="0"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556792"/>
            <a:ext cx="7776864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solidFill>
                  <a:srgbClr val="008FFA"/>
                </a:solidFill>
              </a:rPr>
              <a:t>Ordinary </a:t>
            </a:r>
            <a:r>
              <a:rPr lang="en-US" sz="2000" b="1" dirty="0">
                <a:solidFill>
                  <a:srgbClr val="008FFA"/>
                </a:solidFill>
              </a:rPr>
              <a:t>Actions </a:t>
            </a:r>
            <a:r>
              <a:rPr lang="en-US" sz="2000" b="1" dirty="0" smtClean="0">
                <a:solidFill>
                  <a:srgbClr val="008FFA"/>
                </a:solidFill>
              </a:rPr>
              <a:t>(PRAG Section 2.4.15.3)</a:t>
            </a:r>
            <a:endParaRPr lang="en-US" sz="2000" b="1" dirty="0">
              <a:solidFill>
                <a:srgbClr val="008FFA"/>
              </a:solidFill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When a candidate, tenderer or applicant believes he has been adversely affected by an error or irregularity allegedly committed as part of a selection procedure or procurement, he may also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file ordinary actions, provided the conditions are met.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Where </a:t>
            </a:r>
            <a:r>
              <a:rPr lang="en-US" sz="2000" dirty="0">
                <a:latin typeface="Calibri" panose="020F0502020204030204" pitchFamily="34" charset="0"/>
              </a:rPr>
              <a:t>the European Commission is the </a:t>
            </a:r>
            <a:r>
              <a:rPr lang="en-US" sz="2000" dirty="0" smtClean="0">
                <a:latin typeface="Calibri" panose="020F0502020204030204" pitchFamily="34" charset="0"/>
              </a:rPr>
              <a:t>Contracting Authority</a:t>
            </a:r>
            <a:r>
              <a:rPr lang="en-US" sz="2000" dirty="0">
                <a:latin typeface="Calibri" panose="020F0502020204030204" pitchFamily="34" charset="0"/>
              </a:rPr>
              <a:t>, the action shall be launched in accordance with the rules set out by the </a:t>
            </a:r>
            <a:r>
              <a:rPr lang="en-US" sz="2000" dirty="0" smtClean="0">
                <a:latin typeface="Calibri" panose="020F0502020204030204" pitchFamily="34" charset="0"/>
              </a:rPr>
              <a:t>Treaty on the Functioning of the European Union.</a:t>
            </a:r>
          </a:p>
          <a:p>
            <a:pPr lvl="2">
              <a:spcBef>
                <a:spcPts val="600"/>
              </a:spcBef>
            </a:pPr>
            <a:endParaRPr lang="en-US" sz="800" dirty="0"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Where the European Commission is not the contracting authority, the action shall be launched in accordance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with the conditions and deadlines fixed by the national legislation of the contracting authority. </a:t>
            </a:r>
            <a:endParaRPr lang="en-US" sz="20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lvl="1"/>
            <a:r>
              <a:rPr lang="en-US" dirty="0">
                <a:solidFill>
                  <a:srgbClr val="008FFA"/>
                </a:solidFill>
                <a:latin typeface="Calibri" panose="020F0502020204030204" pitchFamily="34" charset="0"/>
                <a:hlinkClick r:id="rId2"/>
              </a:rPr>
              <a:t>http://</a:t>
            </a:r>
            <a:r>
              <a:rPr lang="en-US" dirty="0" smtClean="0">
                <a:solidFill>
                  <a:srgbClr val="008FFA"/>
                </a:solidFill>
                <a:latin typeface="Calibri" panose="020F0502020204030204" pitchFamily="34" charset="0"/>
                <a:hlinkClick r:id="rId2"/>
              </a:rPr>
              <a:t>ec.europa.eu/europeaid/prag/document.do?nodeNumber=2.4.15.3</a:t>
            </a:r>
            <a:endParaRPr lang="en-US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endParaRPr lang="en-US" sz="20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8373" y="69269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Legal remedies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31683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310731"/>
            <a:ext cx="7776864" cy="50405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382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41562"/>
            <a:ext cx="3039566" cy="303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51920" y="4938416"/>
            <a:ext cx="4929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PROCUREMENT </a:t>
            </a:r>
            <a:endParaRPr lang="bg-BG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476672"/>
            <a:ext cx="2984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anose="020F0502020204030204" pitchFamily="34" charset="0"/>
              </a:rPr>
              <a:t>GRANTS </a:t>
            </a:r>
            <a:endParaRPr lang="bg-BG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7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31683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87624" y="1268761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US" altLang="en-US" sz="2000" dirty="0">
              <a:latin typeface="Calibri" panose="020F0502020204030204" pitchFamily="34" charset="0"/>
            </a:endParaRPr>
          </a:p>
          <a:p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382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GRANTS VS. PROCUREMENT</a:t>
            </a:r>
            <a:endParaRPr lang="en-GB" sz="3600" b="1" dirty="0" smtClean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23692"/>
              </p:ext>
            </p:extLst>
          </p:nvPr>
        </p:nvGraphicFramePr>
        <p:xfrm>
          <a:off x="1259632" y="1397000"/>
          <a:ext cx="6840760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6042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Calibri" panose="020F0502020204030204" pitchFamily="34" charset="0"/>
                        </a:rPr>
                        <a:t>GRANTS</a:t>
                      </a:r>
                      <a:endParaRPr lang="bg-BG" sz="2800" dirty="0">
                        <a:solidFill>
                          <a:srgbClr val="FFFF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PROCUREMENT</a:t>
                      </a:r>
                      <a:endParaRPr lang="bg-BG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17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Proposal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to implement a project/ finance an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Buying/ purchasing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products, services, works</a:t>
                      </a:r>
                      <a:endParaRPr lang="en-US" sz="2000" b="1" kern="1200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17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Initiator: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Applicant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requesting the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Initiator: </a:t>
                      </a:r>
                      <a:r>
                        <a:rPr lang="en-US" sz="20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Contracting Authority</a:t>
                      </a:r>
                    </a:p>
                  </a:txBody>
                  <a:tcPr/>
                </a:tc>
              </a:tr>
              <a:tr h="817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Owner 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of results: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the Grant beneficiary (Grantee)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Owner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of results: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the Contracting Authority</a:t>
                      </a:r>
                    </a:p>
                  </a:txBody>
                  <a:tcPr/>
                </a:tc>
              </a:tr>
              <a:tr h="46206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Non-profit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bg-BG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Profit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 making commercial</a:t>
                      </a:r>
                      <a:endParaRPr lang="bg-BG" sz="2000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8174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Partial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Co-financing 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of the action by the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Grantee</a:t>
                      </a:r>
                      <a:endParaRPr lang="bg-BG" sz="2000" b="1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Fully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financed 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by the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Contracting Authority</a:t>
                      </a:r>
                      <a:endParaRPr lang="bg-BG" sz="20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4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31683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259632" y="1268761"/>
            <a:ext cx="7776864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Rules </a:t>
            </a:r>
            <a:r>
              <a:rPr lang="en-US" altLang="en-US" sz="2000" b="1" dirty="0">
                <a:solidFill>
                  <a:srgbClr val="FF0000"/>
                </a:solidFill>
              </a:rPr>
              <a:t>specific </a:t>
            </a:r>
            <a:r>
              <a:rPr lang="en-US" altLang="en-US" sz="2000" b="1" dirty="0">
                <a:solidFill>
                  <a:srgbClr val="0070C0"/>
                </a:solidFill>
              </a:rPr>
              <a:t>for award of grants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endParaRPr lang="en-US" alt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1950" indent="-276225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Grants are </a:t>
            </a:r>
            <a:r>
              <a:rPr lang="en-US" sz="2000" b="1" dirty="0" smtClean="0">
                <a:solidFill>
                  <a:srgbClr val="FF0000"/>
                </a:solidFill>
              </a:rPr>
              <a:t>donation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A grant </a:t>
            </a:r>
            <a:r>
              <a:rPr lang="en-US" sz="2000" dirty="0">
                <a:latin typeface="Calibri" panose="020F0502020204030204" pitchFamily="34" charset="0"/>
              </a:rPr>
              <a:t>is a financial donation/non-commercial payment by the contracting authority </a:t>
            </a:r>
            <a:r>
              <a:rPr lang="en-US" sz="2000" dirty="0" smtClean="0">
                <a:latin typeface="Calibri" panose="020F0502020204030204" pitchFamily="34" charset="0"/>
              </a:rPr>
              <a:t>given </a:t>
            </a:r>
            <a:r>
              <a:rPr lang="en-US" sz="2000" dirty="0">
                <a:latin typeface="Calibri" panose="020F0502020204030204" pitchFamily="34" charset="0"/>
              </a:rPr>
              <a:t>to a specific grant beneficiary to finance: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an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action</a:t>
            </a:r>
            <a:r>
              <a:rPr lang="en-US" sz="2000" dirty="0">
                <a:latin typeface="Calibri" panose="020F0502020204030204" pitchFamily="34" charset="0"/>
              </a:rPr>
              <a:t> intended to help achieve a </a:t>
            </a:r>
            <a:r>
              <a:rPr lang="en-US" sz="2000" dirty="0" smtClean="0">
                <a:latin typeface="Calibri" panose="020F0502020204030204" pitchFamily="34" charset="0"/>
              </a:rPr>
              <a:t>EU policy </a:t>
            </a:r>
            <a:r>
              <a:rPr lang="en-US" sz="2000" dirty="0">
                <a:latin typeface="Calibri" panose="020F0502020204030204" pitchFamily="34" charset="0"/>
              </a:rPr>
              <a:t>objective (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action grant</a:t>
            </a:r>
            <a:r>
              <a:rPr lang="en-US" sz="2000" dirty="0" smtClean="0">
                <a:latin typeface="Calibri" panose="020F050202020403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libri" panose="020F0502020204030204" pitchFamily="34" charset="0"/>
              </a:rPr>
              <a:t>or </a:t>
            </a:r>
            <a:r>
              <a:rPr lang="en-US" sz="2000" dirty="0">
                <a:latin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operation</a:t>
            </a:r>
            <a:r>
              <a:rPr lang="en-US" sz="2000" dirty="0">
                <a:latin typeface="Calibri" panose="020F0502020204030204" pitchFamily="34" charset="0"/>
              </a:rPr>
              <a:t> (i.e. the running costs) of an entity which </a:t>
            </a:r>
            <a:r>
              <a:rPr lang="en-US" sz="2000" dirty="0" smtClean="0">
                <a:latin typeface="Calibri" panose="020F0502020204030204" pitchFamily="34" charset="0"/>
              </a:rPr>
              <a:t>supports </a:t>
            </a:r>
            <a:r>
              <a:rPr lang="en-US" sz="2000" dirty="0">
                <a:latin typeface="Calibri" panose="020F0502020204030204" pitchFamily="34" charset="0"/>
              </a:rPr>
              <a:t>a European Union policy (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operating </a:t>
            </a:r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grant</a:t>
            </a:r>
            <a:r>
              <a:rPr lang="en-US" sz="2000" dirty="0" smtClean="0">
                <a:latin typeface="Calibri" panose="020F0502020204030204" pitchFamily="34" charset="0"/>
              </a:rPr>
              <a:t>).</a:t>
            </a:r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61950" indent="-276225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361950" indent="-276225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Award of grants</a:t>
            </a:r>
          </a:p>
          <a:p>
            <a:pPr marL="714375" indent="-44767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Calibri" panose="020F0502020204030204" pitchFamily="34" charset="0"/>
              </a:rPr>
              <a:t>Programming</a:t>
            </a:r>
          </a:p>
          <a:p>
            <a:pPr marL="714375" indent="-44767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Calibri" panose="020F0502020204030204" pitchFamily="34" charset="0"/>
              </a:rPr>
              <a:t>Transparency</a:t>
            </a:r>
          </a:p>
          <a:p>
            <a:pPr marL="714375" indent="-447675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Calibri" panose="020F0502020204030204" pitchFamily="34" charset="0"/>
              </a:rPr>
              <a:t>equal treatment.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382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GRANTS</a:t>
            </a:r>
            <a:endParaRPr lang="en-GB" sz="3600" b="1" dirty="0" smtClean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31683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259632" y="909284"/>
            <a:ext cx="7776864" cy="55440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Rules </a:t>
            </a:r>
            <a:r>
              <a:rPr lang="en-US" altLang="en-US" sz="2000" b="1" dirty="0">
                <a:solidFill>
                  <a:srgbClr val="FF0000"/>
                </a:solidFill>
              </a:rPr>
              <a:t>specific </a:t>
            </a:r>
            <a:r>
              <a:rPr lang="en-US" altLang="en-US" sz="2000" b="1" dirty="0">
                <a:solidFill>
                  <a:srgbClr val="0070C0"/>
                </a:solidFill>
              </a:rPr>
              <a:t>for award of 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grants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Non-</a:t>
            </a:r>
            <a:r>
              <a:rPr lang="en-US" sz="2000" b="1" dirty="0" err="1" smtClean="0">
                <a:solidFill>
                  <a:srgbClr val="0070C0"/>
                </a:solidFill>
              </a:rPr>
              <a:t>cumulation</a:t>
            </a:r>
            <a:r>
              <a:rPr lang="en-US" sz="2000" b="1" dirty="0" smtClean="0">
                <a:solidFill>
                  <a:srgbClr val="0070C0"/>
                </a:solidFill>
              </a:rPr>
              <a:t> rule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 beneficiary </a:t>
            </a:r>
            <a:r>
              <a:rPr lang="en-US" sz="2000" dirty="0">
                <a:latin typeface="Calibri" panose="020F0502020204030204" pitchFamily="34" charset="0"/>
              </a:rPr>
              <a:t>may </a:t>
            </a:r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not receive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more than one grant </a:t>
            </a:r>
            <a:r>
              <a:rPr lang="en-US" sz="2000" dirty="0" smtClean="0">
                <a:latin typeface="Calibri" panose="020F0502020204030204" pitchFamily="34" charset="0"/>
              </a:rPr>
              <a:t>for </a:t>
            </a:r>
            <a:r>
              <a:rPr lang="en-US" sz="2000" dirty="0">
                <a:latin typeface="Calibri" panose="020F0502020204030204" pitchFamily="34" charset="0"/>
              </a:rPr>
              <a:t>the </a:t>
            </a:r>
            <a:r>
              <a:rPr lang="en-US" sz="2000" dirty="0">
                <a:solidFill>
                  <a:srgbClr val="008FFA"/>
                </a:solidFill>
                <a:latin typeface="Calibri" panose="020F0502020204030204" pitchFamily="34" charset="0"/>
              </a:rPr>
              <a:t>same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A beneficiary may be awarded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only one operating grant </a:t>
            </a:r>
            <a:r>
              <a:rPr lang="en-US" sz="2000" dirty="0">
                <a:latin typeface="Calibri" panose="020F0502020204030204" pitchFamily="34" charset="0"/>
              </a:rPr>
              <a:t>financed by the European Union </a:t>
            </a:r>
            <a:r>
              <a:rPr lang="en-US" sz="2000" dirty="0">
                <a:solidFill>
                  <a:srgbClr val="008FFA"/>
                </a:solidFill>
                <a:latin typeface="Calibri" panose="020F0502020204030204" pitchFamily="34" charset="0"/>
              </a:rPr>
              <a:t>per financial year</a:t>
            </a:r>
          </a:p>
          <a:p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Non-retroactivity rule</a:t>
            </a:r>
          </a:p>
          <a:p>
            <a:pPr marL="361950" indent="-276225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Grants </a:t>
            </a:r>
            <a:r>
              <a:rPr lang="en-US" sz="2000" dirty="0" smtClean="0">
                <a:latin typeface="Calibri" panose="020F0502020204030204" pitchFamily="34" charset="0"/>
              </a:rPr>
              <a:t>may </a:t>
            </a:r>
            <a:r>
              <a:rPr lang="en-US" sz="2000" dirty="0">
                <a:latin typeface="Calibri" panose="020F0502020204030204" pitchFamily="34" charset="0"/>
              </a:rPr>
              <a:t>only cover costs incurred after the date on which the grant contract is </a:t>
            </a:r>
            <a:r>
              <a:rPr lang="en-US" sz="2000" dirty="0" smtClean="0">
                <a:latin typeface="Calibri" panose="020F0502020204030204" pitchFamily="34" charset="0"/>
              </a:rPr>
              <a:t>signed</a:t>
            </a:r>
          </a:p>
          <a:p>
            <a:pPr marL="361950" indent="-276225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No grant may be awarded retroactively for actions already completed. 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marL="85725">
              <a:defRPr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Co-financing – obligatory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A </a:t>
            </a:r>
            <a:r>
              <a:rPr lang="en-US" sz="2000" dirty="0">
                <a:latin typeface="Calibri" panose="020F0502020204030204" pitchFamily="34" charset="0"/>
              </a:rPr>
              <a:t>grant may not finance the entire cost of the action  </a:t>
            </a:r>
          </a:p>
          <a:p>
            <a:pPr>
              <a:defRPr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No-profit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Grants may not have the purpose or effect of producing a </a:t>
            </a:r>
            <a:r>
              <a:rPr lang="en-US" sz="2000" dirty="0" smtClean="0">
                <a:latin typeface="Calibri" panose="020F0502020204030204" pitchFamily="34" charset="0"/>
              </a:rPr>
              <a:t>profit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188640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GRANTS</a:t>
            </a:r>
            <a:endParaRPr lang="en-GB" sz="3600" b="1" dirty="0" smtClean="0">
              <a:solidFill>
                <a:srgbClr val="FFC000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340768"/>
            <a:ext cx="7776864" cy="48245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lvl="1" indent="-360363">
              <a:buFont typeface="Wingdings" panose="05000000000000000000" pitchFamily="2" charset="2"/>
              <a:buChar char="v"/>
            </a:pPr>
            <a:r>
              <a:rPr lang="en-US" sz="2000" b="1" dirty="0">
                <a:latin typeface="Calibri" panose="020F0502020204030204" pitchFamily="34" charset="0"/>
              </a:rPr>
              <a:t>PRAG</a:t>
            </a:r>
            <a:r>
              <a:rPr lang="en-US" sz="2000" b="1" dirty="0" smtClean="0">
                <a:latin typeface="Calibri" panose="020F0502020204030204" pitchFamily="34" charset="0"/>
              </a:rPr>
              <a:t>:  </a:t>
            </a:r>
            <a:r>
              <a:rPr lang="en-US" sz="2000" dirty="0" smtClean="0">
                <a:latin typeface="Calibri" panose="020F0502020204030204" pitchFamily="34" charset="0"/>
              </a:rPr>
              <a:t>…………..all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EU external actions financed from the </a:t>
            </a:r>
            <a:r>
              <a:rPr lang="en-US" sz="2000" b="1" u="sng" dirty="0">
                <a:solidFill>
                  <a:srgbClr val="008FFA"/>
                </a:solidFill>
                <a:latin typeface="Calibri" panose="020F0502020204030204" pitchFamily="34" charset="0"/>
              </a:rPr>
              <a:t>EU general budget </a:t>
            </a:r>
            <a:r>
              <a:rPr lang="en-US" sz="2000" dirty="0">
                <a:latin typeface="Calibri" panose="020F0502020204030204" pitchFamily="34" charset="0"/>
              </a:rPr>
              <a:t>(the EU budget) and the European Development Fund (EDF). </a:t>
            </a:r>
          </a:p>
          <a:p>
            <a:pPr marL="88900" lvl="1"/>
            <a:endParaRPr lang="en-US" sz="2400" dirty="0" smtClean="0">
              <a:latin typeface="Calibri" panose="020F0502020204030204" pitchFamily="34" charset="0"/>
            </a:endParaRPr>
          </a:p>
          <a:p>
            <a:pPr marL="88900" lvl="1"/>
            <a:r>
              <a:rPr lang="en-US" sz="2000" b="1" dirty="0" smtClean="0">
                <a:latin typeface="Calibri" panose="020F0502020204030204" pitchFamily="34" charset="0"/>
              </a:rPr>
              <a:t>Applicable regulations</a:t>
            </a:r>
            <a:r>
              <a:rPr lang="en-US" sz="2000" dirty="0" smtClean="0">
                <a:latin typeface="Calibri" panose="020F0502020204030204" pitchFamily="34" charset="0"/>
              </a:rPr>
              <a:t>:</a:t>
            </a:r>
          </a:p>
          <a:p>
            <a:pPr marL="628650" lvl="1" indent="-3619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Financial </a:t>
            </a: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Regulation </a:t>
            </a:r>
            <a:r>
              <a:rPr lang="en-US" sz="2000" dirty="0">
                <a:latin typeface="Calibri" panose="020F0502020204030204" pitchFamily="34" charset="0"/>
              </a:rPr>
              <a:t>No 966/2012 of 25 October </a:t>
            </a:r>
            <a:r>
              <a:rPr lang="en-US" sz="2000" dirty="0" smtClean="0">
                <a:latin typeface="Calibri" panose="020F0502020204030204" pitchFamily="34" charset="0"/>
              </a:rPr>
              <a:t>2012 as amended </a:t>
            </a:r>
            <a:endParaRPr lang="en-US" sz="2000" b="1" dirty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marL="628650" lvl="1" indent="-3619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CIR </a:t>
            </a:r>
            <a:r>
              <a:rPr lang="en-US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Regulation </a:t>
            </a:r>
            <a:r>
              <a:rPr lang="en-US" sz="2000" dirty="0" smtClean="0">
                <a:latin typeface="Calibri" panose="020F0502020204030204" pitchFamily="34" charset="0"/>
              </a:rPr>
              <a:t>(Common </a:t>
            </a:r>
            <a:r>
              <a:rPr lang="en-US" sz="2000" dirty="0">
                <a:latin typeface="Calibri" panose="020F0502020204030204" pitchFamily="34" charset="0"/>
              </a:rPr>
              <a:t>Rules and Procedures for the Implementation of the Union's instruments for External </a:t>
            </a:r>
            <a:r>
              <a:rPr lang="en-US" sz="2000" dirty="0" smtClean="0">
                <a:latin typeface="Calibri" panose="020F0502020204030204" pitchFamily="34" charset="0"/>
              </a:rPr>
              <a:t>Action), adopted </a:t>
            </a:r>
            <a:r>
              <a:rPr lang="en-US" sz="2000" dirty="0">
                <a:latin typeface="Calibri" panose="020F0502020204030204" pitchFamily="34" charset="0"/>
              </a:rPr>
              <a:t>March </a:t>
            </a:r>
            <a:r>
              <a:rPr lang="en-US" sz="2000" dirty="0" smtClean="0">
                <a:latin typeface="Calibri" panose="020F0502020204030204" pitchFamily="34" charset="0"/>
              </a:rPr>
              <a:t>2014</a:t>
            </a:r>
          </a:p>
          <a:p>
            <a:pPr marL="628650" lvl="1" indent="-3619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libri" panose="020F0502020204030204" pitchFamily="34" charset="0"/>
              </a:rPr>
              <a:t>IPA Regulations </a:t>
            </a:r>
            <a:r>
              <a:rPr lang="en-US" sz="2000" dirty="0" smtClean="0">
                <a:latin typeface="Calibri" panose="020F0502020204030204" pitchFamily="34" charset="0"/>
              </a:rPr>
              <a:t>(IPA, IPA II)</a:t>
            </a:r>
          </a:p>
          <a:p>
            <a:pPr lvl="1"/>
            <a:endParaRPr lang="en-US" sz="2000" b="1" dirty="0" smtClean="0">
              <a:latin typeface="Calibri" panose="020F0502020204030204" pitchFamily="34" charset="0"/>
              <a:hlinkClick r:id="rId2"/>
            </a:endParaRPr>
          </a:p>
          <a:p>
            <a:pPr marL="88900" lvl="1"/>
            <a:r>
              <a:rPr lang="en-US" sz="2000" b="1" dirty="0">
                <a:latin typeface="Calibri" panose="020F0502020204030204" pitchFamily="34" charset="0"/>
              </a:rPr>
              <a:t>Legal </a:t>
            </a:r>
            <a:r>
              <a:rPr lang="en-US" sz="2000" b="1" dirty="0" smtClean="0">
                <a:latin typeface="Calibri" panose="020F0502020204030204" pitchFamily="34" charset="0"/>
              </a:rPr>
              <a:t>Framework </a:t>
            </a:r>
            <a:r>
              <a:rPr lang="en-US" sz="2000" dirty="0" smtClean="0">
                <a:latin typeface="Calibri" panose="020F0502020204030204" pitchFamily="34" charset="0"/>
              </a:rPr>
              <a:t>(Regulations applicable)</a:t>
            </a:r>
          </a:p>
          <a:p>
            <a:pPr marL="88900" lvl="1"/>
            <a:endParaRPr lang="en-US" sz="800" b="1" dirty="0">
              <a:latin typeface="Calibri" panose="020F0502020204030204" pitchFamily="34" charset="0"/>
            </a:endParaRPr>
          </a:p>
          <a:p>
            <a:pPr marL="88900" lvl="1"/>
            <a:r>
              <a:rPr lang="en-US" sz="2000" dirty="0">
                <a:latin typeface="Calibri" panose="020F0502020204030204" pitchFamily="34" charset="0"/>
                <a:hlinkClick r:id="rId2"/>
              </a:rPr>
              <a:t>http://ec.europa.eu/europeaid/prag/document.do?nodeNumber=7.1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82261" y="620689"/>
            <a:ext cx="7776864" cy="648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0070C0"/>
                </a:solidFill>
                <a:latin typeface="Calibri" panose="020F0502020204030204" pitchFamily="34" charset="0"/>
              </a:rPr>
              <a:t>Who </a:t>
            </a: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</a:rPr>
              <a:t>must</a:t>
            </a:r>
            <a:r>
              <a:rPr lang="en-US" sz="3000" b="1" dirty="0">
                <a:solidFill>
                  <a:srgbClr val="0070C0"/>
                </a:solidFill>
                <a:latin typeface="Calibri" panose="020F0502020204030204" pitchFamily="34" charset="0"/>
              </a:rPr>
              <a:t> use PRAG</a:t>
            </a:r>
            <a:endParaRPr lang="en-US" sz="30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5018" y="3326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When PRAG is </a:t>
            </a:r>
            <a:r>
              <a:rPr lang="en-US" sz="3600" b="1" dirty="0">
                <a:solidFill>
                  <a:srgbClr val="00B050"/>
                </a:solidFill>
                <a:latin typeface="Calibri" panose="020F0502020204030204" pitchFamily="34" charset="0"/>
              </a:rPr>
              <a:t>not applicable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05018" y="1049901"/>
            <a:ext cx="7776864" cy="50405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lvl="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European Commission </a:t>
            </a:r>
            <a:r>
              <a:rPr lang="en-US" sz="2000" dirty="0" smtClean="0">
                <a:latin typeface="Calibri" panose="020F0502020204030204" pitchFamily="34" charset="0"/>
              </a:rPr>
              <a:t>when it acts </a:t>
            </a:r>
            <a:r>
              <a:rPr lang="en-US" sz="2000" dirty="0">
                <a:latin typeface="Calibri" panose="020F0502020204030204" pitchFamily="34" charset="0"/>
              </a:rPr>
              <a:t>as contracting authority on its own account and in its sole </a:t>
            </a:r>
            <a:r>
              <a:rPr lang="en-US" sz="2000" dirty="0" smtClean="0">
                <a:latin typeface="Calibri" panose="020F0502020204030204" pitchFamily="34" charset="0"/>
              </a:rPr>
              <a:t>interest (</a:t>
            </a:r>
            <a:r>
              <a:rPr lang="en-US" sz="2000" i="1" dirty="0">
                <a:latin typeface="Calibri" panose="020F0502020204030204" pitchFamily="34" charset="0"/>
              </a:rPr>
              <a:t>Vade-mecum on Public </a:t>
            </a:r>
            <a:r>
              <a:rPr lang="en-US" sz="2000" i="1" dirty="0" smtClean="0">
                <a:latin typeface="Calibri" panose="020F0502020204030204" pitchFamily="34" charset="0"/>
              </a:rPr>
              <a:t>Procurement)</a:t>
            </a:r>
          </a:p>
          <a:p>
            <a:pPr marL="571500" lvl="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i="1" dirty="0">
              <a:latin typeface="Calibri" panose="020F0502020204030204" pitchFamily="34" charset="0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PRAG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does not apply </a:t>
            </a:r>
            <a:r>
              <a:rPr lang="en-US" sz="2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to </a:t>
            </a:r>
            <a:r>
              <a:rPr lang="en-US" sz="2000" dirty="0" smtClean="0">
                <a:latin typeface="Calibri" panose="020F0502020204030204" pitchFamily="34" charset="0"/>
              </a:rPr>
              <a:t>humanitarian </a:t>
            </a:r>
            <a:r>
              <a:rPr lang="en-US" sz="2000" dirty="0">
                <a:latin typeface="Calibri" panose="020F0502020204030204" pitchFamily="34" charset="0"/>
              </a:rPr>
              <a:t>crisis management aid, civil protection operation and humanitarian aid operations carried out by </a:t>
            </a:r>
            <a:r>
              <a:rPr lang="en-US" sz="2000" dirty="0" smtClean="0">
                <a:latin typeface="Calibri" panose="020F0502020204030204" pitchFamily="34" charset="0"/>
              </a:rPr>
              <a:t>ECHO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Calibri" panose="020F0502020204030204" pitchFamily="34" charset="0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PRAG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does not apply </a:t>
            </a:r>
            <a:r>
              <a:rPr lang="en-US" sz="2000" dirty="0">
                <a:latin typeface="Calibri" panose="020F0502020204030204" pitchFamily="34" charset="0"/>
              </a:rPr>
              <a:t>when the Contracting Authority is from a partner country, or is an international </a:t>
            </a:r>
            <a:r>
              <a:rPr lang="en-US" sz="2000" dirty="0" err="1">
                <a:latin typeface="Calibri" panose="020F0502020204030204" pitchFamily="34" charset="0"/>
              </a:rPr>
              <a:t>organisation</a:t>
            </a:r>
            <a:r>
              <a:rPr lang="en-US" sz="2000" dirty="0">
                <a:latin typeface="Calibri" panose="020F0502020204030204" pitchFamily="34" charset="0"/>
              </a:rPr>
              <a:t> and/ or is a national body which the European Commission has </a:t>
            </a:r>
            <a:r>
              <a:rPr lang="en-US" sz="2000" dirty="0" err="1">
                <a:latin typeface="Calibri" panose="020F0502020204030204" pitchFamily="34" charset="0"/>
              </a:rPr>
              <a:t>authorised</a:t>
            </a:r>
            <a:r>
              <a:rPr lang="en-US" sz="2000" dirty="0">
                <a:latin typeface="Calibri" panose="020F0502020204030204" pitchFamily="34" charset="0"/>
              </a:rPr>
              <a:t> to use its own procurement/grant award </a:t>
            </a:r>
            <a:r>
              <a:rPr lang="en-US" sz="2000" dirty="0" smtClean="0">
                <a:latin typeface="Calibri" panose="020F0502020204030204" pitchFamily="34" charset="0"/>
              </a:rPr>
              <a:t>procedures</a:t>
            </a: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Calibri" panose="020F0502020204030204" pitchFamily="34" charset="0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 pitchFamily="34" charset="0"/>
              </a:rPr>
              <a:t>PRAG </a:t>
            </a:r>
            <a:r>
              <a:rPr lang="en-U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does not apply </a:t>
            </a:r>
            <a:r>
              <a:rPr lang="en-US" sz="2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</a:rPr>
              <a:t>nstitution building under Twinning contracts with Member States public administration (Common Twinning Manual)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marL="571500" lvl="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81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51125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Practical Guide (PRAG)</a:t>
            </a:r>
          </a:p>
          <a:p>
            <a:endParaRPr lang="en-GB" sz="2400" b="1" dirty="0" smtClean="0">
              <a:solidFill>
                <a:srgbClr val="008FFA"/>
              </a:solidFill>
              <a:latin typeface="Bookman Old Style" panose="02050604050505020204" pitchFamily="18" charset="0"/>
            </a:endParaRPr>
          </a:p>
          <a:p>
            <a:endParaRPr lang="en-GB" sz="2400" b="1" dirty="0" smtClean="0">
              <a:solidFill>
                <a:srgbClr val="008FFA"/>
              </a:solidFill>
              <a:latin typeface="Bookman Old Style" panose="02050604050505020204" pitchFamily="18" charset="0"/>
            </a:endParaRPr>
          </a:p>
          <a:p>
            <a:endParaRPr lang="en-GB" sz="2400" b="1" dirty="0" smtClean="0">
              <a:solidFill>
                <a:srgbClr val="008FFA"/>
              </a:solidFill>
              <a:latin typeface="Bookman Old Style" panose="02050604050505020204" pitchFamily="18" charset="0"/>
            </a:endParaRPr>
          </a:p>
          <a:p>
            <a:r>
              <a:rPr lang="en-GB" sz="2400" b="1" dirty="0" smtClean="0">
                <a:solidFill>
                  <a:srgbClr val="008FFA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endParaRPr lang="en-GB" sz="2400" i="1" dirty="0" smtClean="0">
              <a:latin typeface="Bookman Old Style" panose="02050604050505020204" pitchFamily="18" charset="0"/>
            </a:endParaRPr>
          </a:p>
          <a:p>
            <a:pPr algn="ctr"/>
            <a:endParaRPr lang="en-GB" sz="2400" i="1" dirty="0" smtClean="0">
              <a:latin typeface="Bookman Old Style" panose="02050604050505020204" pitchFamily="18" charset="0"/>
            </a:endParaRPr>
          </a:p>
          <a:p>
            <a:pPr algn="ctr"/>
            <a:endParaRPr lang="en-GB" sz="2400" i="1" dirty="0" smtClean="0">
              <a:latin typeface="Arial Black" panose="020B0A04020102020204" pitchFamily="34" charset="0"/>
            </a:endParaRP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r>
              <a:rPr lang="en-GB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Financial Regulation</a:t>
            </a:r>
          </a:p>
          <a:p>
            <a:r>
              <a:rPr lang="en-GB" sz="2400" b="1" dirty="0">
                <a:solidFill>
                  <a:srgbClr val="00B050"/>
                </a:solidFill>
                <a:latin typeface="Calibri" panose="020F0502020204030204" pitchFamily="34" charset="0"/>
              </a:rPr>
              <a:t>REGULATION (EU, EURATOM) </a:t>
            </a:r>
            <a:r>
              <a:rPr lang="en-GB" sz="24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No 966/2012</a:t>
            </a:r>
          </a:p>
          <a:p>
            <a:endParaRPr lang="en-GB" sz="2400" b="1" dirty="0" smtClean="0">
              <a:latin typeface="Calibri" panose="020F0502020204030204" pitchFamily="34" charset="0"/>
            </a:endParaRPr>
          </a:p>
          <a:p>
            <a:endParaRPr lang="en-GB" sz="2400" b="1" i="1" dirty="0">
              <a:latin typeface="Bookman Old Style" panose="02050604050505020204" pitchFamily="18" charset="0"/>
            </a:endParaRPr>
          </a:p>
          <a:p>
            <a:pPr algn="r"/>
            <a:endParaRPr lang="en-GB" sz="2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r"/>
            <a:r>
              <a:rPr lang="en-GB" sz="24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Directive </a:t>
            </a:r>
            <a:r>
              <a:rPr lang="en-GB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2014/24/EU </a:t>
            </a:r>
            <a:endParaRPr lang="hr-HR" sz="24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663"/>
            <a:ext cx="7776864" cy="8640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How do they go together?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25044"/>
            <a:ext cx="165618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916832"/>
            <a:ext cx="2750705" cy="261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6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5018" y="3326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Procurement procedures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049899"/>
            <a:ext cx="7859470" cy="54034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800" i="1" dirty="0">
              <a:latin typeface="Calibri" panose="020F0502020204030204" pitchFamily="34" charset="0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marL="571500" lvl="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2073"/>
              </p:ext>
            </p:extLst>
          </p:nvPr>
        </p:nvGraphicFramePr>
        <p:xfrm>
          <a:off x="1505127" y="1076169"/>
          <a:ext cx="7080448" cy="461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897"/>
                <a:gridCol w="3797551"/>
              </a:tblGrid>
              <a:tr h="40861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Directive</a:t>
                      </a:r>
                      <a:r>
                        <a:rPr lang="en-US" baseline="0" dirty="0" smtClean="0"/>
                        <a:t> 24/2014/EU</a:t>
                      </a:r>
                    </a:p>
                  </a:txBody>
                  <a:tcPr/>
                </a:tc>
              </a:tr>
              <a:tr h="968384">
                <a:tc>
                  <a:txBody>
                    <a:bodyPr/>
                    <a:lstStyle/>
                    <a:p>
                      <a:endParaRPr lang="en-US" dirty="0" smtClean="0">
                        <a:effectLst/>
                        <a:hlinkClick r:id="rId2" action="ppaction://hlinkfile"/>
                      </a:endParaRPr>
                    </a:p>
                    <a:p>
                      <a:endParaRPr lang="en-US" dirty="0" smtClean="0">
                        <a:effectLst/>
                        <a:hlinkClick r:id="rId2" action="ppaction://hlinkfile"/>
                      </a:endParaRPr>
                    </a:p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2.4.2.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hlinkClick r:id="rId2" action="ppaction://hlinkfile"/>
                        </a:rPr>
                        <a:t>Open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 procedure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2.4.3. Restricted procedure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2.4.4. Competitive negotiated procedure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2.4.5. Framework contracts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  <a:hlinkClick r:id="rId6" action="ppaction://hlinkfile"/>
                        </a:rPr>
                        <a:t>2.4.6. Dynamic purchasing system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  <a:hlinkClick r:id="rId7" action="ppaction://hlinkfile"/>
                        </a:rPr>
                        <a:t>2.4.7. Competitive dialogue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>
                          <a:effectLst/>
                          <a:hlinkClick r:id="rId8" action="ppaction://hlinkfile"/>
                        </a:rPr>
                        <a:t>2.4.8. Negotiated procedure/</a:t>
                      </a:r>
                    </a:p>
                    <a:p>
                      <a:r>
                        <a:rPr lang="en-US" dirty="0" smtClean="0">
                          <a:effectLst/>
                          <a:hlinkClick r:id="rId8" action="ppaction://hlinkfile"/>
                        </a:rPr>
                        <a:t>single tender procedure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bg-BG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CHAPTER I: Procedures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26: Choice of procedures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27: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procedure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28: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Restricted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procedure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29: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Competitive procedure with negotiation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30: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Competitive dialogue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31: Innovation Partnership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32: Use of the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negotiated procedure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without prior publication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33: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Framework agreements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34: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 purchasing systems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35: Electronic auctions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36: Electronic catalogues </a:t>
                      </a:r>
                      <a:endParaRPr lang="bg-BG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6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46805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05018" y="332656"/>
            <a:ext cx="7776864" cy="7206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PRAG Basic Rules 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1049899"/>
            <a:ext cx="7859470" cy="54034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800" i="1" dirty="0">
              <a:latin typeface="Calibri" panose="020F0502020204030204" pitchFamily="34" charset="0"/>
            </a:endParaRPr>
          </a:p>
          <a:p>
            <a:pPr marL="571500" indent="-5715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800" dirty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Calibri" panose="020F0502020204030204" pitchFamily="34" charset="0"/>
            </a:endParaRPr>
          </a:p>
          <a:p>
            <a:pPr marL="571500" lvl="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I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71885"/>
              </p:ext>
            </p:extLst>
          </p:nvPr>
        </p:nvGraphicFramePr>
        <p:xfrm>
          <a:off x="1505127" y="1076169"/>
          <a:ext cx="7080448" cy="5164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929"/>
                <a:gridCol w="3509519"/>
              </a:tblGrid>
              <a:tr h="736375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PRAG rules and instructions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Directive</a:t>
                      </a:r>
                      <a:r>
                        <a:rPr lang="en-US" baseline="0" dirty="0" smtClean="0"/>
                        <a:t> 24/2014/EU</a:t>
                      </a:r>
                    </a:p>
                    <a:p>
                      <a:r>
                        <a:rPr lang="en-US" baseline="0" dirty="0" smtClean="0"/>
                        <a:t>Financial Regulation (FR)</a:t>
                      </a:r>
                      <a:endParaRPr lang="bg-BG" dirty="0"/>
                    </a:p>
                  </a:txBody>
                  <a:tcPr/>
                </a:tc>
              </a:tr>
              <a:tr h="96838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Rules of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</a:rPr>
                        <a:t> Nationality and Origin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List of eligible countries in</a:t>
                      </a:r>
                      <a:r>
                        <a:rPr lang="en-US" sz="1800" b="0" baseline="0" dirty="0" smtClean="0">
                          <a:effectLst/>
                          <a:latin typeface="Calibri" panose="020F0502020204030204" pitchFamily="34" charset="0"/>
                        </a:rPr>
                        <a:t> PRAG</a:t>
                      </a:r>
                      <a:endParaRPr lang="bg-BG" sz="1800" b="0" dirty="0" smtClean="0"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for each specific</a:t>
                      </a:r>
                      <a:r>
                        <a:rPr lang="en-US" sz="1800" b="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EU instrument</a:t>
                      </a:r>
                      <a:endParaRPr lang="bg-BG" sz="18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</a:t>
                      </a:r>
                      <a:r>
                        <a:rPr lang="en-US" sz="1600" baseline="0" dirty="0" smtClean="0"/>
                        <a:t> applicable;</a:t>
                      </a:r>
                    </a:p>
                    <a:p>
                      <a:r>
                        <a:rPr lang="en-US" sz="1600" baseline="0" dirty="0" smtClean="0"/>
                        <a:t>Defined in the basic act of the respective instrument</a:t>
                      </a:r>
                      <a:endParaRPr lang="bg-BG" sz="1600" dirty="0"/>
                    </a:p>
                  </a:txBody>
                  <a:tcPr/>
                </a:tc>
              </a:tr>
              <a:tr h="68573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Requirements for publication and transparency</a:t>
                      </a:r>
                      <a:endParaRPr lang="bg-BG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Directive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24/2014/EU: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Section 2: Publication and transparency </a:t>
                      </a:r>
                      <a:endParaRPr lang="bg-BG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8573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</a:rPr>
                        <a:t>Exclusion criteria </a:t>
                      </a: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from participation/ award in public procurement/ grants</a:t>
                      </a:r>
                      <a:endParaRPr lang="bg-BG" sz="18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Fully identical: Article 106, 107 of FR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57 of  Directive 24/2014/EU: </a:t>
                      </a:r>
                      <a:endParaRPr lang="bg-BG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Technical Specifications/ Terms of Reference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bg-BG" sz="18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42 of Directive 24/2014/EU </a:t>
                      </a:r>
                      <a:endParaRPr lang="bg-BG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0520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Procurement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</a:rPr>
                        <a:t> procedures 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(list)</a:t>
                      </a:r>
                      <a:endParaRPr lang="bg-BG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104 of FR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Article 26-36 of Directive 24/2014/EU</a:t>
                      </a:r>
                      <a:endParaRPr lang="bg-BG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Selection criteria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</a:rPr>
                        <a:t> &amp; A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ward criteria</a:t>
                      </a:r>
                      <a:endParaRPr lang="bg-BG" sz="1800" dirty="0" smtClean="0">
                        <a:latin typeface="Calibri" panose="020F0502020204030204" pitchFamily="34" charset="0"/>
                      </a:endParaRPr>
                    </a:p>
                    <a:p>
                      <a:endParaRPr lang="bg-BG" sz="1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Directive 24/2014/EU: Article 58 and 67; Article 110 (Financial Regulation)</a:t>
                      </a:r>
                      <a:endParaRPr lang="bg-BG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8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1268760"/>
            <a:ext cx="7776864" cy="496855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Candidate countries: 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apply </a:t>
            </a:r>
            <a:r>
              <a:rPr lang="en-GB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Practical Guide (PRAG)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when financing is from EU financed instruments (IPA, </a:t>
            </a:r>
            <a:r>
              <a:rPr lang="en-GB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IPA II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EU Member States: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Apply national procurement legislation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Obligation to transpose Directive 2014/24/EU into the national legislation (2016)</a:t>
            </a:r>
          </a:p>
          <a:p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REGULATION </a:t>
            </a:r>
            <a:r>
              <a:rPr lang="en-GB" sz="2000" b="1" dirty="0">
                <a:solidFill>
                  <a:srgbClr val="008FFA"/>
                </a:solidFill>
                <a:latin typeface="Calibri" panose="020F0502020204030204" pitchFamily="34" charset="0"/>
              </a:rPr>
              <a:t>(EU, EURATOM) No </a:t>
            </a:r>
            <a:r>
              <a:rPr lang="en-GB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966/2012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Financial </a:t>
            </a: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Regulation)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amended</a:t>
            </a:r>
            <a:endParaRPr lang="en-GB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</a:rPr>
              <a:t>on the </a:t>
            </a:r>
            <a:r>
              <a:rPr lang="en-US" sz="2000" u="sng" dirty="0">
                <a:latin typeface="Calibri" panose="020F0502020204030204" pitchFamily="34" charset="0"/>
              </a:rPr>
              <a:t>financial rules applicable to the general budget </a:t>
            </a:r>
            <a:r>
              <a:rPr lang="en-US" sz="2000" dirty="0">
                <a:latin typeface="Calibri" panose="020F0502020204030204" pitchFamily="34" charset="0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</a:rPr>
              <a:t>EU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Binding and directly applicable to EU Member States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Applicable to EU financing instruments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PRAG is developed in line with Title V – Procurement; Title VI – Grants of the FR</a:t>
            </a:r>
            <a:endParaRPr lang="en-GB" sz="2400" b="1" dirty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endParaRPr lang="en-GB" sz="24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endParaRPr lang="en-GB" sz="24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endParaRPr lang="en-GB" sz="2400" b="1" dirty="0" smtClean="0">
              <a:solidFill>
                <a:srgbClr val="008FFA"/>
              </a:solidFill>
              <a:latin typeface="Calibri" panose="020F0502020204030204" pitchFamily="34" charset="0"/>
            </a:endParaRPr>
          </a:p>
          <a:p>
            <a:r>
              <a:rPr lang="en-GB" sz="2400" b="1" dirty="0" smtClean="0">
                <a:solidFill>
                  <a:srgbClr val="008FFA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endParaRPr lang="en-GB" sz="2400" i="1" dirty="0" smtClean="0">
              <a:latin typeface="Calibri" panose="020F0502020204030204" pitchFamily="34" charset="0"/>
            </a:endParaRPr>
          </a:p>
          <a:p>
            <a:pPr algn="ctr"/>
            <a:endParaRPr lang="en-GB" sz="2400" i="1" dirty="0" smtClean="0">
              <a:latin typeface="Calibri" panose="020F0502020204030204" pitchFamily="34" charset="0"/>
            </a:endParaRPr>
          </a:p>
          <a:p>
            <a:pPr algn="ctr"/>
            <a:endParaRPr lang="en-GB" sz="2400" i="1" dirty="0" smtClean="0">
              <a:latin typeface="Calibri" panose="020F0502020204030204" pitchFamily="34" charset="0"/>
            </a:endParaRP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endParaRPr lang="en-GB" sz="2400" b="1" dirty="0" smtClean="0">
              <a:latin typeface="Calibri" panose="020F0502020204030204" pitchFamily="34" charset="0"/>
            </a:endParaRPr>
          </a:p>
          <a:p>
            <a:endParaRPr lang="en-GB" sz="2400" b="1" i="1" dirty="0">
              <a:latin typeface="Calibri" panose="020F0502020204030204" pitchFamily="34" charset="0"/>
            </a:endParaRPr>
          </a:p>
          <a:p>
            <a:pPr algn="r"/>
            <a:endParaRPr lang="en-GB" sz="2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15616" y="404663"/>
            <a:ext cx="7776864" cy="8640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How do they go together?</a:t>
            </a: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Eng-3April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53a618e5c126a865406952cd981034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acc4561c88a142f3e2bd568f1dfe90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kova Elisaveta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apkalne Una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mik Juhani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Noel Marie-Sophie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lito Maria Teresa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lmi Nesrine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elinski Wojciech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6E65D811-3099-4205-9C08-1FBF5436286E}">
  <ds:schemaRefs>
    <ds:schemaRef ds:uri="http://schemas.microsoft.com/office/2006/metadata/properties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B313803-4A7D-4946-B87A-9D0A5EDFB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5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Presentation-Eng-3April14</Template>
  <TotalTime>668</TotalTime>
  <Words>1687</Words>
  <Application>Microsoft Office PowerPoint</Application>
  <PresentationFormat>On-screen Show (4:3)</PresentationFormat>
  <Paragraphs>402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Presentation-Eng-3April14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REDMOND Maggie</dc:creator>
  <cp:lastModifiedBy>B.Knezevic</cp:lastModifiedBy>
  <cp:revision>84</cp:revision>
  <dcterms:created xsi:type="dcterms:W3CDTF">2018-05-14T06:38:21Z</dcterms:created>
  <dcterms:modified xsi:type="dcterms:W3CDTF">2018-09-11T12:55:48Z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